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aleway"/>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regular.fntdata"/><Relationship Id="rId41" Type="http://schemas.openxmlformats.org/officeDocument/2006/relationships/slide" Target="slides/slide36.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Lato-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538a287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538a287f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538a287f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538a287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538a287f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538a287f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800676733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800676733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Bigger the meme the better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800676733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800676733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Chart shows the average amount of these colors in the most popular memes, those that fall above the 90th percentile of the data, which got more than 1000 upvotes. Because this plot only shows results for that portion of the data, it could be that this distribution of colors is not unique to popular memes but in fact most memes are brown-gray-red-orangish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800676733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800676733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80067673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80067673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least at first glance HSV appears to have a stronger relationship with upvote than RGB, this isn’t surprising because HSV more closely mimics the way that humans </a:t>
            </a:r>
            <a:r>
              <a:rPr lang="en"/>
              <a:t>perceive</a:t>
            </a:r>
            <a:r>
              <a:rPr lang="en"/>
              <a:t> color and the memes are made for humans of course. This may indicate the need to look further into low-level image features like the texture of images, or color patches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800676733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800676733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 &lt; 0: Color not</a:t>
            </a:r>
            <a:endParaRPr/>
          </a:p>
          <a:p>
            <a:pPr indent="0" lvl="0" marL="0" rtl="0" algn="l">
              <a:spcBef>
                <a:spcPts val="0"/>
              </a:spcBef>
              <a:spcAft>
                <a:spcPts val="0"/>
              </a:spcAft>
              <a:buNone/>
            </a:pPr>
            <a:r>
              <a:rPr lang="en"/>
              <a:t>in dank memes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800676733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800676733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80067673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80067673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not sensitive to many attributes because they don’t split on irrelevant features. In fact, incrementally adding features i saw continuous improvement in model as more features were added</a:t>
            </a:r>
            <a:endParaRPr/>
          </a:p>
          <a:p>
            <a:pPr indent="0" lvl="0" marL="0" rtl="0" algn="l">
              <a:spcBef>
                <a:spcPts val="0"/>
              </a:spcBef>
              <a:spcAft>
                <a:spcPts val="0"/>
              </a:spcAft>
              <a:buNone/>
            </a:pPr>
            <a:r>
              <a:rPr lang="en"/>
              <a:t>Gini index elaluation of child node purity. </a:t>
            </a:r>
            <a:endParaRPr/>
          </a:p>
          <a:p>
            <a:pPr indent="0" lvl="0" marL="0" rtl="0" algn="l">
              <a:spcBef>
                <a:spcPts val="0"/>
              </a:spcBef>
              <a:spcAft>
                <a:spcPts val="0"/>
              </a:spcAft>
              <a:buNone/>
            </a:pPr>
            <a:r>
              <a:rPr lang="en"/>
              <a:t>Poor performance due to training on less data? Tried oversampling with SMOTE from imlearn,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80067673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80067673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80067673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80067673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80067673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80067673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80067673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80067673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800676733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800676733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800676733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800676733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80067673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80067673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800676733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800676733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800676733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800676733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800676733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800676733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800676733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800676733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80067673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80067673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800676733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800676733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800676733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800676733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80067673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80067673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Non-dank Dank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800676733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800676733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Dank - Non-dank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800676733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800676733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Dank - Non-dank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80067673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80067673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80067673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80067673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538a287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538a287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Reddit, you can use it to post things on Reddit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80067673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80067673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80067673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80067673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80067673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800676733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80067673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80067673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538a287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538a287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8.png"/><Relationship Id="rId4" Type="http://schemas.openxmlformats.org/officeDocument/2006/relationships/image" Target="../media/image21.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3.png"/><Relationship Id="rId10" Type="http://schemas.openxmlformats.org/officeDocument/2006/relationships/image" Target="../media/image27.png"/><Relationship Id="rId9"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17.png"/><Relationship Id="rId8"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69.png"/><Relationship Id="rId5"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7.jpg"/><Relationship Id="rId4" Type="http://schemas.openxmlformats.org/officeDocument/2006/relationships/image" Target="../media/image6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7.jpg"/><Relationship Id="rId4" Type="http://schemas.openxmlformats.org/officeDocument/2006/relationships/image" Target="../media/image5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jpg"/><Relationship Id="rId4" Type="http://schemas.openxmlformats.org/officeDocument/2006/relationships/image" Target="../media/image6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praw.readthedocs.io/en/latest/" TargetMode="External"/><Relationship Id="rId4" Type="http://schemas.openxmlformats.org/officeDocument/2006/relationships/image" Target="../media/image5.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pi.pushshift.io/reddit/search/submission/?q=screenshot&amp;after=1514764800&amp;before=1517443200&amp;subreddit=PS4"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526675" y="1322450"/>
            <a:ext cx="8003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AIT Data Science Final Project:</a:t>
            </a:r>
            <a:endParaRPr/>
          </a:p>
          <a:p>
            <a:pPr indent="0" lvl="0" marL="0" rtl="0" algn="l">
              <a:spcBef>
                <a:spcPts val="0"/>
              </a:spcBef>
              <a:spcAft>
                <a:spcPts val="0"/>
              </a:spcAft>
              <a:buNone/>
            </a:pPr>
            <a:r>
              <a:rPr lang="en"/>
              <a:t>To Dank or Not to Dank</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000000"/>
                </a:solidFill>
                <a:latin typeface="Raleway"/>
                <a:ea typeface="Raleway"/>
                <a:cs typeface="Raleway"/>
                <a:sym typeface="Raleway"/>
              </a:rPr>
              <a:t>Analyzing and predicting the popularity of memes on Reddit</a:t>
            </a:r>
            <a:endParaRPr b="1" sz="1700">
              <a:solidFill>
                <a:srgbClr val="000000"/>
              </a:solidFill>
              <a:latin typeface="Raleway"/>
              <a:ea typeface="Raleway"/>
              <a:cs typeface="Raleway"/>
              <a:sym typeface="Raleway"/>
            </a:endParaRPr>
          </a:p>
          <a:p>
            <a:pPr indent="0" lvl="0" marL="0" rtl="0" algn="l">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Analysis: Generalization</a:t>
            </a:r>
            <a:endParaRPr/>
          </a:p>
        </p:txBody>
      </p:sp>
      <p:sp>
        <p:nvSpPr>
          <p:cNvPr id="151" name="Google Shape;15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alibri"/>
              <a:buChar char="●"/>
            </a:pPr>
            <a:r>
              <a:rPr lang="en" sz="1200">
                <a:latin typeface="Calibri"/>
                <a:ea typeface="Calibri"/>
                <a:cs typeface="Calibri"/>
                <a:sym typeface="Calibri"/>
              </a:rPr>
              <a:t>The scraped data also contained a column with the caption the meme was posted with, or the title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We combined the title strings with the strings pulled using OCR to gather all text associated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We found a tutorial online  which allowed us to gather the root words from a given string</a:t>
            </a:r>
            <a:endParaRPr sz="1200">
              <a:latin typeface="Calibri"/>
              <a:ea typeface="Calibri"/>
              <a:cs typeface="Calibri"/>
              <a:sym typeface="Calibri"/>
            </a:endParaRPr>
          </a:p>
          <a:p>
            <a:pPr indent="-304800" lvl="0" marL="457200" rtl="0" algn="l">
              <a:lnSpc>
                <a:spcPct val="100000"/>
              </a:lnSpc>
              <a:spcBef>
                <a:spcPts val="0"/>
              </a:spcBef>
              <a:spcAft>
                <a:spcPts val="0"/>
              </a:spcAft>
              <a:buSzPts val="1200"/>
              <a:buChar char="●"/>
            </a:pPr>
            <a:r>
              <a:rPr b="1" lang="en" sz="1200">
                <a:highlight>
                  <a:srgbClr val="FFFFFF"/>
                </a:highlight>
                <a:latin typeface="Calibri"/>
                <a:ea typeface="Calibri"/>
                <a:cs typeface="Calibri"/>
                <a:sym typeface="Calibri"/>
              </a:rPr>
              <a:t>Tokenization</a:t>
            </a:r>
            <a:r>
              <a:rPr lang="en" sz="1200">
                <a:highlight>
                  <a:srgbClr val="FFFFFF"/>
                </a:highlight>
                <a:latin typeface="Calibri"/>
                <a:ea typeface="Calibri"/>
                <a:cs typeface="Calibri"/>
                <a:sym typeface="Calibri"/>
              </a:rPr>
              <a:t>: Split the text into sentences and the sentences into words. Lowercase the words and remove punctuation.</a:t>
            </a:r>
            <a:endParaRPr sz="1200">
              <a:highlight>
                <a:srgbClr val="FFFFFF"/>
              </a:highlight>
              <a:latin typeface="Calibri"/>
              <a:ea typeface="Calibri"/>
              <a:cs typeface="Calibri"/>
              <a:sym typeface="Calibri"/>
            </a:endParaRPr>
          </a:p>
          <a:p>
            <a:pPr indent="-304800" lvl="0" marL="457200" rtl="0" algn="l">
              <a:lnSpc>
                <a:spcPct val="100000"/>
              </a:lnSpc>
              <a:spcBef>
                <a:spcPts val="0"/>
              </a:spcBef>
              <a:spcAft>
                <a:spcPts val="0"/>
              </a:spcAft>
              <a:buSzPts val="1200"/>
              <a:buFont typeface="Georgia"/>
              <a:buChar char="●"/>
            </a:pPr>
            <a:r>
              <a:rPr lang="en" sz="1200">
                <a:highlight>
                  <a:srgbClr val="FFFFFF"/>
                </a:highlight>
                <a:latin typeface="Calibri"/>
                <a:ea typeface="Calibri"/>
                <a:cs typeface="Calibri"/>
                <a:sym typeface="Calibri"/>
              </a:rPr>
              <a:t>Words that have fewer than 3 characters are removed.All </a:t>
            </a:r>
            <a:r>
              <a:rPr b="1" lang="en" sz="1200">
                <a:highlight>
                  <a:srgbClr val="FFFFFF"/>
                </a:highlight>
                <a:latin typeface="Calibri"/>
                <a:ea typeface="Calibri"/>
                <a:cs typeface="Calibri"/>
                <a:sym typeface="Calibri"/>
              </a:rPr>
              <a:t>stopwords</a:t>
            </a:r>
            <a:r>
              <a:rPr lang="en" sz="1200">
                <a:highlight>
                  <a:srgbClr val="FFFFFF"/>
                </a:highlight>
                <a:latin typeface="Calibri"/>
                <a:ea typeface="Calibri"/>
                <a:cs typeface="Calibri"/>
                <a:sym typeface="Calibri"/>
              </a:rPr>
              <a:t> are removed.</a:t>
            </a:r>
            <a:endParaRPr sz="1200">
              <a:highlight>
                <a:srgbClr val="FFFFFF"/>
              </a:highlight>
              <a:latin typeface="Calibri"/>
              <a:ea typeface="Calibri"/>
              <a:cs typeface="Calibri"/>
              <a:sym typeface="Calibri"/>
            </a:endParaRPr>
          </a:p>
          <a:p>
            <a:pPr indent="-304800" lvl="0" marL="457200" rtl="0" algn="l">
              <a:lnSpc>
                <a:spcPct val="100000"/>
              </a:lnSpc>
              <a:spcBef>
                <a:spcPts val="0"/>
              </a:spcBef>
              <a:spcAft>
                <a:spcPts val="0"/>
              </a:spcAft>
              <a:buSzPts val="1200"/>
              <a:buFont typeface="Roboto"/>
              <a:buChar char="●"/>
            </a:pPr>
            <a:r>
              <a:rPr lang="en" sz="1200">
                <a:highlight>
                  <a:srgbClr val="FFFFFF"/>
                </a:highlight>
                <a:latin typeface="Calibri"/>
                <a:ea typeface="Calibri"/>
                <a:cs typeface="Calibri"/>
                <a:sym typeface="Calibri"/>
              </a:rPr>
              <a:t>Words are </a:t>
            </a:r>
            <a:r>
              <a:rPr b="1" lang="en" sz="1200">
                <a:highlight>
                  <a:srgbClr val="FFFFFF"/>
                </a:highlight>
                <a:latin typeface="Calibri"/>
                <a:ea typeface="Calibri"/>
                <a:cs typeface="Calibri"/>
                <a:sym typeface="Calibri"/>
              </a:rPr>
              <a:t>lemmatized</a:t>
            </a:r>
            <a:r>
              <a:rPr lang="en" sz="1200">
                <a:highlight>
                  <a:srgbClr val="FFFFFF"/>
                </a:highlight>
                <a:latin typeface="Calibri"/>
                <a:ea typeface="Calibri"/>
                <a:cs typeface="Calibri"/>
                <a:sym typeface="Calibri"/>
              </a:rPr>
              <a:t> — words in third person are changed to first person and verbs in past and future tenses are changed into present.</a:t>
            </a:r>
            <a:endParaRPr sz="1200">
              <a:highlight>
                <a:srgbClr val="FFFFFF"/>
              </a:highlight>
              <a:latin typeface="Calibri"/>
              <a:ea typeface="Calibri"/>
              <a:cs typeface="Calibri"/>
              <a:sym typeface="Calibri"/>
            </a:endParaRPr>
          </a:p>
          <a:p>
            <a:pPr indent="-304800" lvl="0" marL="457200" rtl="0" algn="l">
              <a:lnSpc>
                <a:spcPct val="100000"/>
              </a:lnSpc>
              <a:spcBef>
                <a:spcPts val="0"/>
              </a:spcBef>
              <a:spcAft>
                <a:spcPts val="0"/>
              </a:spcAft>
              <a:buSzPts val="1200"/>
              <a:buFont typeface="Georgia"/>
              <a:buChar char="●"/>
            </a:pPr>
            <a:r>
              <a:rPr lang="en" sz="1200">
                <a:highlight>
                  <a:srgbClr val="FFFFFF"/>
                </a:highlight>
                <a:latin typeface="Calibri"/>
                <a:ea typeface="Calibri"/>
                <a:cs typeface="Calibri"/>
                <a:sym typeface="Calibri"/>
              </a:rPr>
              <a:t>Words are </a:t>
            </a:r>
            <a:r>
              <a:rPr b="1" lang="en" sz="1200">
                <a:highlight>
                  <a:srgbClr val="FFFFFF"/>
                </a:highlight>
                <a:latin typeface="Calibri"/>
                <a:ea typeface="Calibri"/>
                <a:cs typeface="Calibri"/>
                <a:sym typeface="Calibri"/>
              </a:rPr>
              <a:t>stemmed</a:t>
            </a:r>
            <a:r>
              <a:rPr lang="en" sz="1200">
                <a:highlight>
                  <a:srgbClr val="FFFFFF"/>
                </a:highlight>
                <a:latin typeface="Calibri"/>
                <a:ea typeface="Calibri"/>
                <a:cs typeface="Calibri"/>
                <a:sym typeface="Calibri"/>
              </a:rPr>
              <a:t> — words are reduced to their root form.</a:t>
            </a:r>
            <a:endParaRPr sz="1200">
              <a:highlight>
                <a:srgbClr val="FFFFFF"/>
              </a:highlight>
              <a:latin typeface="Calibri"/>
              <a:ea typeface="Calibri"/>
              <a:cs typeface="Calibri"/>
              <a:sym typeface="Calibri"/>
            </a:endParaRPr>
          </a:p>
          <a:p>
            <a:pPr indent="-304800" lvl="0" marL="457200" rtl="0" algn="l">
              <a:lnSpc>
                <a:spcPct val="100000"/>
              </a:lnSpc>
              <a:spcBef>
                <a:spcPts val="0"/>
              </a:spcBef>
              <a:spcAft>
                <a:spcPts val="0"/>
              </a:spcAft>
              <a:buSzPts val="1200"/>
              <a:buFont typeface="Calibri"/>
              <a:buChar char="●"/>
            </a:pPr>
            <a:r>
              <a:rPr lang="en" sz="1200">
                <a:highlight>
                  <a:srgbClr val="FFFFFF"/>
                </a:highlight>
                <a:latin typeface="Calibri"/>
                <a:ea typeface="Calibri"/>
                <a:cs typeface="Calibri"/>
                <a:sym typeface="Calibri"/>
              </a:rPr>
              <a:t>NLTK and gensim libraries</a:t>
            </a:r>
            <a:endParaRPr sz="1200">
              <a:highlight>
                <a:srgbClr val="FFFFFF"/>
              </a:highlight>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Output from the OCR: </a:t>
            </a:r>
            <a:r>
              <a:rPr i="1" lang="en" sz="1200">
                <a:latin typeface="Calibri"/>
                <a:ea typeface="Calibri"/>
                <a:cs typeface="Calibri"/>
                <a:sym typeface="Calibri"/>
              </a:rPr>
              <a:t>Austria: bans all gatherings of more than five people amidst coronavirus concerns Parents with 4 children:</a:t>
            </a:r>
            <a:endParaRPr i="1" sz="1200">
              <a:latin typeface="Calibri"/>
              <a:ea typeface="Calibri"/>
              <a:cs typeface="Calibri"/>
              <a:sym typeface="Calibri"/>
            </a:endParaRPr>
          </a:p>
          <a:p>
            <a:pPr indent="-304800" lvl="0" marL="457200" rtl="0" algn="l">
              <a:lnSpc>
                <a:spcPct val="100000"/>
              </a:lnSpc>
              <a:spcBef>
                <a:spcPts val="0"/>
              </a:spcBef>
              <a:spcAft>
                <a:spcPts val="0"/>
              </a:spcAft>
              <a:buSzPts val="1200"/>
              <a:buFont typeface="Calibri"/>
              <a:buChar char="●"/>
            </a:pPr>
            <a:r>
              <a:rPr i="1" lang="en" sz="1200">
                <a:latin typeface="Calibri"/>
                <a:ea typeface="Calibri"/>
                <a:cs typeface="Calibri"/>
                <a:sym typeface="Calibri"/>
              </a:rPr>
              <a:t>['austria', 'ban', 'gather', 'peopl', 'ban', 'gather', 'peopl', 'amidst', 'coronavirus', 'concern', 'parent', 'children']</a:t>
            </a:r>
            <a:endParaRPr i="1" sz="1200">
              <a:latin typeface="Calibri"/>
              <a:ea typeface="Calibri"/>
              <a:cs typeface="Calibri"/>
              <a:sym typeface="Calibri"/>
            </a:endParaRPr>
          </a:p>
          <a:p>
            <a:pPr indent="0" lvl="0" marL="457200" rtl="0" algn="l">
              <a:spcBef>
                <a:spcPts val="0"/>
              </a:spcBef>
              <a:spcAft>
                <a:spcPts val="0"/>
              </a:spcAft>
              <a:buNone/>
            </a:pPr>
            <a:r>
              <a:t/>
            </a:r>
            <a:endParaRPr sz="1200">
              <a:highlight>
                <a:srgbClr val="FFFFFF"/>
              </a:highlight>
              <a:latin typeface="Calibri"/>
              <a:ea typeface="Calibri"/>
              <a:cs typeface="Calibri"/>
              <a:sym typeface="Calibri"/>
            </a:endParaRPr>
          </a:p>
          <a:p>
            <a:pPr indent="0" lvl="0" marL="0" rtl="0" algn="l">
              <a:spcBef>
                <a:spcPts val="1600"/>
              </a:spcBef>
              <a:spcAft>
                <a:spcPts val="0"/>
              </a:spcAft>
              <a:buNone/>
            </a:pPr>
            <a:r>
              <a:t/>
            </a:r>
            <a:endParaRPr sz="1200">
              <a:latin typeface="Calibri"/>
              <a:ea typeface="Calibri"/>
              <a:cs typeface="Calibri"/>
              <a:sym typeface="Calibri"/>
            </a:endParaRPr>
          </a:p>
          <a:p>
            <a:pPr indent="0" lvl="0" marL="0" rtl="0" algn="l">
              <a:spcBef>
                <a:spcPts val="1600"/>
              </a:spcBef>
              <a:spcAft>
                <a:spcPts val="1600"/>
              </a:spcAft>
              <a:buNone/>
            </a:pPr>
            <a:r>
              <a:t/>
            </a:r>
            <a:endParaRPr sz="12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Analysis: Sentiment Calculation</a:t>
            </a:r>
            <a:endParaRPr/>
          </a:p>
        </p:txBody>
      </p:sp>
      <p:sp>
        <p:nvSpPr>
          <p:cNvPr id="157" name="Google Shape;157;p23"/>
          <p:cNvSpPr txBox="1"/>
          <p:nvPr>
            <p:ph idx="1" type="body"/>
          </p:nvPr>
        </p:nvSpPr>
        <p:spPr>
          <a:xfrm>
            <a:off x="228600" y="1774075"/>
            <a:ext cx="86868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alibri"/>
              <a:buChar char="●"/>
            </a:pPr>
            <a:r>
              <a:rPr lang="en" sz="1200">
                <a:latin typeface="Calibri"/>
                <a:ea typeface="Calibri"/>
                <a:cs typeface="Calibri"/>
                <a:sym typeface="Calibri"/>
              </a:rPr>
              <a:t>We found yet another tutorial online for Sentiment Analysis using Deep Learning</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Sentiment refers to the tone of the meme text: is it positive (happy) or negative (sad/scary)?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Sentiment score ranges from 0 (the most negative) to 1 (the most positive)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We used a pre-built model which is built with a </a:t>
            </a:r>
            <a:r>
              <a:rPr lang="en" sz="1200">
                <a:latin typeface="Calibri"/>
                <a:ea typeface="Calibri"/>
                <a:cs typeface="Calibri"/>
                <a:sym typeface="Calibri"/>
              </a:rPr>
              <a:t>Recurrent Neural Network </a:t>
            </a:r>
            <a:endParaRPr sz="1200">
              <a:latin typeface="Calibri"/>
              <a:ea typeface="Calibri"/>
              <a:cs typeface="Calibri"/>
              <a:sym typeface="Calibri"/>
            </a:endParaRPr>
          </a:p>
          <a:p>
            <a:pPr indent="0" lvl="0" marL="457200" rtl="0" algn="l">
              <a:spcBef>
                <a:spcPts val="0"/>
              </a:spcBef>
              <a:spcAft>
                <a:spcPts val="0"/>
              </a:spcAft>
              <a:buNone/>
            </a:pPr>
            <a:r>
              <a:rPr lang="en" sz="1200">
                <a:latin typeface="Calibri"/>
                <a:ea typeface="Calibri"/>
                <a:cs typeface="Calibri"/>
                <a:sym typeface="Calibri"/>
              </a:rPr>
              <a:t>known as LSTM (Long Short Term Memory)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This network remembers the sequences of past words in order to make a prediction </a:t>
            </a:r>
            <a:endParaRPr sz="1200">
              <a:latin typeface="Calibri"/>
              <a:ea typeface="Calibri"/>
              <a:cs typeface="Calibri"/>
              <a:sym typeface="Calibri"/>
            </a:endParaRPr>
          </a:p>
          <a:p>
            <a:pPr indent="0" lvl="0" marL="457200" rtl="0" algn="l">
              <a:spcBef>
                <a:spcPts val="0"/>
              </a:spcBef>
              <a:spcAft>
                <a:spcPts val="0"/>
              </a:spcAft>
              <a:buNone/>
            </a:pPr>
            <a:r>
              <a:rPr lang="en" sz="1200">
                <a:latin typeface="Calibri"/>
                <a:ea typeface="Calibri"/>
                <a:cs typeface="Calibri"/>
                <a:sym typeface="Calibri"/>
              </a:rPr>
              <a:t>about the sentiment of new words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The model was trained on large dictionaries with hundreds of thousands of words </a:t>
            </a:r>
            <a:endParaRPr sz="1200">
              <a:latin typeface="Calibri"/>
              <a:ea typeface="Calibri"/>
              <a:cs typeface="Calibri"/>
              <a:sym typeface="Calibri"/>
            </a:endParaRPr>
          </a:p>
          <a:p>
            <a:pPr indent="0" lvl="0" marL="457200" rtl="0" algn="l">
              <a:spcBef>
                <a:spcPts val="0"/>
              </a:spcBef>
              <a:spcAft>
                <a:spcPts val="0"/>
              </a:spcAft>
              <a:buNone/>
            </a:pPr>
            <a:r>
              <a:rPr lang="en" sz="1200">
                <a:latin typeface="Calibri"/>
                <a:ea typeface="Calibri"/>
                <a:cs typeface="Calibri"/>
                <a:sym typeface="Calibri"/>
              </a:rPr>
              <a:t>which were already scored for sentiments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The sentiment calculations seemed to be quite accurate, though many memes found </a:t>
            </a:r>
            <a:endParaRPr sz="1200">
              <a:latin typeface="Calibri"/>
              <a:ea typeface="Calibri"/>
              <a:cs typeface="Calibri"/>
              <a:sym typeface="Calibri"/>
            </a:endParaRPr>
          </a:p>
          <a:p>
            <a:pPr indent="0" lvl="0" marL="457200" rtl="0" algn="l">
              <a:spcBef>
                <a:spcPts val="0"/>
              </a:spcBef>
              <a:spcAft>
                <a:spcPts val="0"/>
              </a:spcAft>
              <a:buNone/>
            </a:pPr>
            <a:r>
              <a:rPr lang="en" sz="1200">
                <a:latin typeface="Calibri"/>
                <a:ea typeface="Calibri"/>
                <a:cs typeface="Calibri"/>
                <a:sym typeface="Calibri"/>
              </a:rPr>
              <a:t>themselves scoring around the middle, 0.5</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2286000" rtl="0" algn="l">
              <a:spcBef>
                <a:spcPts val="0"/>
              </a:spcBef>
              <a:spcAft>
                <a:spcPts val="0"/>
              </a:spcAft>
              <a:buNone/>
            </a:pPr>
            <a:r>
              <a:rPr lang="en" sz="1200">
                <a:latin typeface="Calibri"/>
                <a:ea typeface="Calibri"/>
                <a:cs typeface="Calibri"/>
                <a:sym typeface="Calibri"/>
              </a:rPr>
              <a:t> 	0.81 sentiment score 							0.22 sentiment score</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0" lvl="0" marL="457200" rtl="0" algn="l">
              <a:spcBef>
                <a:spcPts val="0"/>
              </a:spcBef>
              <a:spcAft>
                <a:spcPts val="1600"/>
              </a:spcAft>
              <a:buNone/>
            </a:pPr>
            <a:r>
              <a:t/>
            </a:r>
            <a:endParaRPr sz="1200">
              <a:latin typeface="Calibri"/>
              <a:ea typeface="Calibri"/>
              <a:cs typeface="Calibri"/>
              <a:sym typeface="Calibri"/>
            </a:endParaRPr>
          </a:p>
        </p:txBody>
      </p:sp>
      <p:pic>
        <p:nvPicPr>
          <p:cNvPr id="158" name="Google Shape;158;p23"/>
          <p:cNvPicPr preferRelativeResize="0"/>
          <p:nvPr/>
        </p:nvPicPr>
        <p:blipFill>
          <a:blip r:embed="rId3">
            <a:alphaModFix/>
          </a:blip>
          <a:stretch>
            <a:fillRect/>
          </a:stretch>
        </p:blipFill>
        <p:spPr>
          <a:xfrm>
            <a:off x="495300" y="4223054"/>
            <a:ext cx="2333625" cy="768251"/>
          </a:xfrm>
          <a:prstGeom prst="rect">
            <a:avLst/>
          </a:prstGeom>
          <a:noFill/>
          <a:ln>
            <a:noFill/>
          </a:ln>
        </p:spPr>
      </p:pic>
      <p:pic>
        <p:nvPicPr>
          <p:cNvPr id="159" name="Google Shape;159;p23"/>
          <p:cNvPicPr preferRelativeResize="0"/>
          <p:nvPr/>
        </p:nvPicPr>
        <p:blipFill>
          <a:blip r:embed="rId4">
            <a:alphaModFix/>
          </a:blip>
          <a:stretch>
            <a:fillRect/>
          </a:stretch>
        </p:blipFill>
        <p:spPr>
          <a:xfrm>
            <a:off x="6646925" y="2212150"/>
            <a:ext cx="2220850" cy="2359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Analysis: Basic Understanding </a:t>
            </a:r>
            <a:endParaRPr/>
          </a:p>
        </p:txBody>
      </p:sp>
      <p:sp>
        <p:nvSpPr>
          <p:cNvPr id="165" name="Google Shape;165;p24"/>
          <p:cNvSpPr txBox="1"/>
          <p:nvPr>
            <p:ph idx="1" type="body"/>
          </p:nvPr>
        </p:nvSpPr>
        <p:spPr>
          <a:xfrm>
            <a:off x="729450" y="2078875"/>
            <a:ext cx="7688700" cy="2855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alibri"/>
              <a:buChar char="●"/>
            </a:pPr>
            <a:r>
              <a:rPr lang="en" sz="1200">
                <a:latin typeface="Calibri"/>
                <a:ea typeface="Calibri"/>
                <a:cs typeface="Calibri"/>
                <a:sym typeface="Calibri"/>
              </a:rPr>
              <a:t>From just the text itself, we were able to tell to detect some patterns and relevancies.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For instance, upon creating a wordcloud with all the words in all the memes, it became obvious what topics were very popular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For example: </a:t>
            </a:r>
            <a:r>
              <a:rPr i="1" lang="en" sz="1200">
                <a:latin typeface="Calibri"/>
                <a:ea typeface="Calibri"/>
                <a:cs typeface="Calibri"/>
                <a:sym typeface="Calibri"/>
              </a:rPr>
              <a:t>coronavirus, toilet paper, people, capitalist, invest, post, online class, safe, endanger, world, grocery store, ban, doctor, macron </a:t>
            </a:r>
            <a:endParaRPr i="1"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We also observed some very basic trends when relating the sentiment scores and the word length (number of words in the meme) to upvotes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It seems that memes with less</a:t>
            </a:r>
            <a:endParaRPr sz="1200">
              <a:latin typeface="Calibri"/>
              <a:ea typeface="Calibri"/>
              <a:cs typeface="Calibri"/>
              <a:sym typeface="Calibri"/>
            </a:endParaRPr>
          </a:p>
          <a:p>
            <a:pPr indent="0" lvl="0" marL="457200" rtl="0" algn="l">
              <a:spcBef>
                <a:spcPts val="0"/>
              </a:spcBef>
              <a:spcAft>
                <a:spcPts val="0"/>
              </a:spcAft>
              <a:buNone/>
            </a:pPr>
            <a:r>
              <a:rPr lang="en" sz="1200">
                <a:latin typeface="Calibri"/>
                <a:ea typeface="Calibri"/>
                <a:cs typeface="Calibri"/>
                <a:sym typeface="Calibri"/>
              </a:rPr>
              <a:t>w</a:t>
            </a:r>
            <a:r>
              <a:rPr lang="en" sz="1200">
                <a:latin typeface="Calibri"/>
                <a:ea typeface="Calibri"/>
                <a:cs typeface="Calibri"/>
                <a:sym typeface="Calibri"/>
              </a:rPr>
              <a:t>ords are more favorable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It also seems that neutral memes</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	perform better than extreme ones,</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	but of the extremes, negative</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	sentiments perform better</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p:txBody>
      </p:sp>
      <p:pic>
        <p:nvPicPr>
          <p:cNvPr id="166" name="Google Shape;166;p24"/>
          <p:cNvPicPr preferRelativeResize="0"/>
          <p:nvPr/>
        </p:nvPicPr>
        <p:blipFill>
          <a:blip r:embed="rId3">
            <a:alphaModFix/>
          </a:blip>
          <a:stretch>
            <a:fillRect/>
          </a:stretch>
        </p:blipFill>
        <p:spPr>
          <a:xfrm>
            <a:off x="6381750" y="776288"/>
            <a:ext cx="2628900" cy="1362075"/>
          </a:xfrm>
          <a:prstGeom prst="rect">
            <a:avLst/>
          </a:prstGeom>
          <a:noFill/>
          <a:ln>
            <a:noFill/>
          </a:ln>
        </p:spPr>
      </p:pic>
      <p:pic>
        <p:nvPicPr>
          <p:cNvPr id="167" name="Google Shape;167;p24"/>
          <p:cNvPicPr preferRelativeResize="0"/>
          <p:nvPr/>
        </p:nvPicPr>
        <p:blipFill>
          <a:blip r:embed="rId4">
            <a:alphaModFix/>
          </a:blip>
          <a:stretch>
            <a:fillRect/>
          </a:stretch>
        </p:blipFill>
        <p:spPr>
          <a:xfrm>
            <a:off x="6048375" y="3465150"/>
            <a:ext cx="2389355" cy="1499200"/>
          </a:xfrm>
          <a:prstGeom prst="rect">
            <a:avLst/>
          </a:prstGeom>
          <a:noFill/>
          <a:ln>
            <a:noFill/>
          </a:ln>
        </p:spPr>
      </p:pic>
      <p:pic>
        <p:nvPicPr>
          <p:cNvPr id="168" name="Google Shape;168;p24"/>
          <p:cNvPicPr preferRelativeResize="0"/>
          <p:nvPr/>
        </p:nvPicPr>
        <p:blipFill>
          <a:blip r:embed="rId5">
            <a:alphaModFix/>
          </a:blip>
          <a:stretch>
            <a:fillRect/>
          </a:stretch>
        </p:blipFill>
        <p:spPr>
          <a:xfrm>
            <a:off x="3543300" y="3465150"/>
            <a:ext cx="2486025" cy="156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59150" y="654600"/>
            <a:ext cx="4819500" cy="33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a:t>
            </a:r>
            <a:endParaRPr/>
          </a:p>
          <a:p>
            <a:pPr indent="0" lvl="0" marL="0" rtl="0" algn="l">
              <a:spcBef>
                <a:spcPts val="0"/>
              </a:spcBef>
              <a:spcAft>
                <a:spcPts val="0"/>
              </a:spcAft>
              <a:buNone/>
            </a:pPr>
            <a:r>
              <a:t/>
            </a:r>
            <a:endParaRPr/>
          </a:p>
          <a:p>
            <a:pPr indent="-393700" lvl="0" marL="457200" rtl="0" algn="l">
              <a:spcBef>
                <a:spcPts val="0"/>
              </a:spcBef>
              <a:spcAft>
                <a:spcPts val="0"/>
              </a:spcAft>
              <a:buSzPts val="2600"/>
              <a:buChar char="-"/>
            </a:pPr>
            <a:r>
              <a:rPr lang="en"/>
              <a:t>Simple image content</a:t>
            </a:r>
            <a:endParaRPr/>
          </a:p>
          <a:p>
            <a:pPr indent="-336550" lvl="1" marL="914400" rtl="0" algn="l">
              <a:spcBef>
                <a:spcPts val="0"/>
              </a:spcBef>
              <a:spcAft>
                <a:spcPts val="0"/>
              </a:spcAft>
              <a:buSzPts val="1700"/>
              <a:buChar char="-"/>
            </a:pPr>
            <a:r>
              <a:rPr b="0" lang="en" sz="1700"/>
              <a:t>Human interpretable like color and intensity </a:t>
            </a:r>
            <a:endParaRPr b="0" sz="1700"/>
          </a:p>
          <a:p>
            <a:pPr indent="-393700" lvl="0" marL="457200" rtl="0" algn="l">
              <a:spcBef>
                <a:spcPts val="0"/>
              </a:spcBef>
              <a:spcAft>
                <a:spcPts val="0"/>
              </a:spcAft>
              <a:buSzPts val="2600"/>
              <a:buChar char="-"/>
            </a:pPr>
            <a:r>
              <a:rPr lang="en"/>
              <a:t>Low-level image features</a:t>
            </a:r>
            <a:endParaRPr/>
          </a:p>
          <a:p>
            <a:pPr indent="-336550" lvl="1" marL="914400" rtl="0" algn="l">
              <a:spcBef>
                <a:spcPts val="0"/>
              </a:spcBef>
              <a:spcAft>
                <a:spcPts val="0"/>
              </a:spcAft>
              <a:buSzPts val="1700"/>
              <a:buChar char="-"/>
            </a:pPr>
            <a:r>
              <a:rPr b="0" lang="en" sz="1700"/>
              <a:t>Computer vision features like gradient, texture, color patches</a:t>
            </a:r>
            <a:endParaRPr b="0" sz="1700"/>
          </a:p>
          <a:p>
            <a:pPr indent="-393700" lvl="0" marL="457200" rtl="0" algn="l">
              <a:spcBef>
                <a:spcPts val="0"/>
              </a:spcBef>
              <a:spcAft>
                <a:spcPts val="0"/>
              </a:spcAft>
              <a:buSzPts val="2600"/>
              <a:buChar char="-"/>
            </a:pPr>
            <a:r>
              <a:rPr lang="en"/>
              <a:t>High-level image features </a:t>
            </a:r>
            <a:endParaRPr/>
          </a:p>
          <a:p>
            <a:pPr indent="-336550" lvl="1" marL="914400" rtl="0" algn="l">
              <a:spcBef>
                <a:spcPts val="0"/>
              </a:spcBef>
              <a:spcAft>
                <a:spcPts val="0"/>
              </a:spcAft>
              <a:buSzPts val="1700"/>
              <a:buChar char="-"/>
            </a:pPr>
            <a:r>
              <a:rPr b="0" lang="en" sz="1700"/>
              <a:t>Presence of objects, semantic meaning</a:t>
            </a:r>
            <a:endParaRPr b="0" sz="1700"/>
          </a:p>
          <a:p>
            <a:pPr indent="0" lvl="0" marL="0" rtl="0" algn="l">
              <a:spcBef>
                <a:spcPts val="0"/>
              </a:spcBef>
              <a:spcAft>
                <a:spcPts val="0"/>
              </a:spcAft>
              <a:buNone/>
            </a:pPr>
            <a:r>
              <a:t/>
            </a:r>
            <a:endParaRPr/>
          </a:p>
        </p:txBody>
      </p:sp>
      <p:pic>
        <p:nvPicPr>
          <p:cNvPr id="174" name="Google Shape;174;p25"/>
          <p:cNvPicPr preferRelativeResize="0"/>
          <p:nvPr/>
        </p:nvPicPr>
        <p:blipFill>
          <a:blip r:embed="rId3">
            <a:alphaModFix/>
          </a:blip>
          <a:stretch>
            <a:fillRect/>
          </a:stretch>
        </p:blipFill>
        <p:spPr>
          <a:xfrm>
            <a:off x="4878644" y="2871800"/>
            <a:ext cx="4394406" cy="2286875"/>
          </a:xfrm>
          <a:prstGeom prst="rect">
            <a:avLst/>
          </a:prstGeom>
          <a:noFill/>
          <a:ln>
            <a:noFill/>
          </a:ln>
        </p:spPr>
      </p:pic>
      <p:pic>
        <p:nvPicPr>
          <p:cNvPr id="175" name="Google Shape;175;p25"/>
          <p:cNvPicPr preferRelativeResize="0"/>
          <p:nvPr/>
        </p:nvPicPr>
        <p:blipFill>
          <a:blip r:embed="rId4">
            <a:alphaModFix/>
          </a:blip>
          <a:stretch>
            <a:fillRect/>
          </a:stretch>
        </p:blipFill>
        <p:spPr>
          <a:xfrm>
            <a:off x="4984188" y="584925"/>
            <a:ext cx="4010025" cy="2286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118200" y="5757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Image Content: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
              <a:t>Color! </a:t>
            </a:r>
            <a:endParaRPr/>
          </a:p>
          <a:p>
            <a:pPr indent="0" lvl="0" marL="0" rtl="0" algn="l">
              <a:spcBef>
                <a:spcPts val="0"/>
              </a:spcBef>
              <a:spcAft>
                <a:spcPts val="0"/>
              </a:spcAft>
              <a:buNone/>
            </a:pPr>
            <a:r>
              <a:t/>
            </a:r>
            <a:endParaRPr/>
          </a:p>
        </p:txBody>
      </p:sp>
      <p:pic>
        <p:nvPicPr>
          <p:cNvPr id="181" name="Google Shape;181;p26"/>
          <p:cNvPicPr preferRelativeResize="0"/>
          <p:nvPr/>
        </p:nvPicPr>
        <p:blipFill>
          <a:blip r:embed="rId3">
            <a:alphaModFix/>
          </a:blip>
          <a:stretch>
            <a:fillRect/>
          </a:stretch>
        </p:blipFill>
        <p:spPr>
          <a:xfrm>
            <a:off x="4830063" y="1110900"/>
            <a:ext cx="4073038" cy="4032600"/>
          </a:xfrm>
          <a:prstGeom prst="rect">
            <a:avLst/>
          </a:prstGeom>
          <a:noFill/>
          <a:ln>
            <a:noFill/>
          </a:ln>
        </p:spPr>
      </p:pic>
      <p:sp>
        <p:nvSpPr>
          <p:cNvPr id="182" name="Google Shape;182;p26"/>
          <p:cNvSpPr txBox="1"/>
          <p:nvPr/>
        </p:nvSpPr>
        <p:spPr>
          <a:xfrm>
            <a:off x="704850" y="1884375"/>
            <a:ext cx="3000000" cy="3000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Extracted color features using using masking technique, opencv</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Added attributes: sum amount of color in pixels / total pixels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Conclusion: memes are boring</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Other ways to test impact on meme popularity</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chemeClr val="accent1"/>
              </a:solidFill>
              <a:latin typeface="Lato"/>
              <a:ea typeface="Lato"/>
              <a:cs typeface="Lato"/>
              <a:sym typeface="Lato"/>
            </a:endParaRPr>
          </a:p>
        </p:txBody>
      </p:sp>
      <p:pic>
        <p:nvPicPr>
          <p:cNvPr id="183" name="Google Shape;183;p26"/>
          <p:cNvPicPr preferRelativeResize="0"/>
          <p:nvPr/>
        </p:nvPicPr>
        <p:blipFill>
          <a:blip r:embed="rId4">
            <a:alphaModFix/>
          </a:blip>
          <a:stretch>
            <a:fillRect/>
          </a:stretch>
        </p:blipFill>
        <p:spPr>
          <a:xfrm>
            <a:off x="7981950" y="1381050"/>
            <a:ext cx="800100" cy="300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727800" y="6571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Image Content: Average R-G-B-H-S-V</a:t>
            </a:r>
            <a:endParaRPr/>
          </a:p>
        </p:txBody>
      </p:sp>
      <p:pic>
        <p:nvPicPr>
          <p:cNvPr id="189" name="Google Shape;189;p27"/>
          <p:cNvPicPr preferRelativeResize="0"/>
          <p:nvPr/>
        </p:nvPicPr>
        <p:blipFill>
          <a:blip r:embed="rId3">
            <a:alphaModFix/>
          </a:blip>
          <a:stretch>
            <a:fillRect/>
          </a:stretch>
        </p:blipFill>
        <p:spPr>
          <a:xfrm>
            <a:off x="2708924" y="2298175"/>
            <a:ext cx="3159300" cy="2127325"/>
          </a:xfrm>
          <a:prstGeom prst="rect">
            <a:avLst/>
          </a:prstGeom>
          <a:noFill/>
          <a:ln>
            <a:noFill/>
          </a:ln>
        </p:spPr>
      </p:pic>
      <p:pic>
        <p:nvPicPr>
          <p:cNvPr id="190" name="Google Shape;190;p27"/>
          <p:cNvPicPr preferRelativeResize="0"/>
          <p:nvPr/>
        </p:nvPicPr>
        <p:blipFill>
          <a:blip r:embed="rId4">
            <a:alphaModFix/>
          </a:blip>
          <a:stretch>
            <a:fillRect/>
          </a:stretch>
        </p:blipFill>
        <p:spPr>
          <a:xfrm>
            <a:off x="5868224" y="2323249"/>
            <a:ext cx="3084825" cy="2077175"/>
          </a:xfrm>
          <a:prstGeom prst="rect">
            <a:avLst/>
          </a:prstGeom>
          <a:noFill/>
          <a:ln>
            <a:noFill/>
          </a:ln>
        </p:spPr>
      </p:pic>
      <p:pic>
        <p:nvPicPr>
          <p:cNvPr id="191" name="Google Shape;191;p27"/>
          <p:cNvPicPr preferRelativeResize="0"/>
          <p:nvPr/>
        </p:nvPicPr>
        <p:blipFill>
          <a:blip r:embed="rId5">
            <a:alphaModFix/>
          </a:blip>
          <a:stretch>
            <a:fillRect/>
          </a:stretch>
        </p:blipFill>
        <p:spPr>
          <a:xfrm>
            <a:off x="123900" y="2522125"/>
            <a:ext cx="2824150" cy="167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291300" y="575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Image Content:</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
              <a:t>Average R-G-B-</a:t>
            </a:r>
            <a:r>
              <a:rPr lang="en"/>
              <a:t>H-S-V</a:t>
            </a:r>
            <a:endParaRPr/>
          </a:p>
        </p:txBody>
      </p:sp>
      <p:sp>
        <p:nvSpPr>
          <p:cNvPr id="197" name="Google Shape;197;p28"/>
          <p:cNvSpPr txBox="1"/>
          <p:nvPr>
            <p:ph idx="1" type="body"/>
          </p:nvPr>
        </p:nvSpPr>
        <p:spPr>
          <a:xfrm>
            <a:off x="719925" y="2078875"/>
            <a:ext cx="3499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Color can be represented in many ways among which HSV and RGB are common</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
              <a:t>HSV and RGD  are  more </a:t>
            </a:r>
            <a:r>
              <a:rPr lang="en"/>
              <a:t>aligned</a:t>
            </a:r>
            <a:r>
              <a:rPr lang="en"/>
              <a:t> with the human vision system too</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
              <a:t>Added 6 </a:t>
            </a:r>
            <a:r>
              <a:rPr lang="en"/>
              <a:t>attributes</a:t>
            </a:r>
            <a:r>
              <a:rPr lang="en"/>
              <a:t>  for the average value of each component in images</a:t>
            </a:r>
            <a:endParaRPr/>
          </a:p>
          <a:p>
            <a:pPr indent="0" lvl="0" marL="457200" rtl="0" algn="l">
              <a:spcBef>
                <a:spcPts val="1600"/>
              </a:spcBef>
              <a:spcAft>
                <a:spcPts val="1600"/>
              </a:spcAft>
              <a:buNone/>
            </a:pPr>
            <a:r>
              <a:t/>
            </a:r>
            <a:endParaRPr/>
          </a:p>
        </p:txBody>
      </p:sp>
      <p:pic>
        <p:nvPicPr>
          <p:cNvPr id="198" name="Google Shape;198;p28"/>
          <p:cNvPicPr preferRelativeResize="0"/>
          <p:nvPr/>
        </p:nvPicPr>
        <p:blipFill>
          <a:blip r:embed="rId3">
            <a:alphaModFix/>
          </a:blip>
          <a:stretch>
            <a:fillRect/>
          </a:stretch>
        </p:blipFill>
        <p:spPr>
          <a:xfrm>
            <a:off x="4057650" y="514100"/>
            <a:ext cx="5086351" cy="4663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251550" y="5684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High-level features:</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
              <a:t>VGG-identified Photo </a:t>
            </a:r>
            <a:endParaRPr/>
          </a:p>
          <a:p>
            <a:pPr indent="0" lvl="0" marL="0" rtl="0" algn="l">
              <a:spcBef>
                <a:spcPts val="0"/>
              </a:spcBef>
              <a:spcAft>
                <a:spcPts val="0"/>
              </a:spcAft>
              <a:buNone/>
            </a:pPr>
            <a:r>
              <a:rPr lang="en"/>
              <a:t>Content</a:t>
            </a:r>
            <a:endParaRPr/>
          </a:p>
        </p:txBody>
      </p:sp>
      <p:pic>
        <p:nvPicPr>
          <p:cNvPr id="204" name="Google Shape;204;p29"/>
          <p:cNvPicPr preferRelativeResize="0"/>
          <p:nvPr/>
        </p:nvPicPr>
        <p:blipFill>
          <a:blip r:embed="rId3">
            <a:alphaModFix/>
          </a:blip>
          <a:stretch>
            <a:fillRect/>
          </a:stretch>
        </p:blipFill>
        <p:spPr>
          <a:xfrm>
            <a:off x="6353175" y="758125"/>
            <a:ext cx="2114550" cy="2122999"/>
          </a:xfrm>
          <a:prstGeom prst="rect">
            <a:avLst/>
          </a:prstGeom>
          <a:noFill/>
          <a:ln>
            <a:noFill/>
          </a:ln>
        </p:spPr>
      </p:pic>
      <p:pic>
        <p:nvPicPr>
          <p:cNvPr id="205" name="Google Shape;205;p29"/>
          <p:cNvPicPr preferRelativeResize="0"/>
          <p:nvPr/>
        </p:nvPicPr>
        <p:blipFill>
          <a:blip r:embed="rId4">
            <a:alphaModFix/>
          </a:blip>
          <a:stretch>
            <a:fillRect/>
          </a:stretch>
        </p:blipFill>
        <p:spPr>
          <a:xfrm>
            <a:off x="4120100" y="758125"/>
            <a:ext cx="2123000" cy="2123000"/>
          </a:xfrm>
          <a:prstGeom prst="rect">
            <a:avLst/>
          </a:prstGeom>
          <a:noFill/>
          <a:ln>
            <a:noFill/>
          </a:ln>
        </p:spPr>
      </p:pic>
      <p:pic>
        <p:nvPicPr>
          <p:cNvPr id="206" name="Google Shape;206;p29"/>
          <p:cNvPicPr preferRelativeResize="0"/>
          <p:nvPr/>
        </p:nvPicPr>
        <p:blipFill>
          <a:blip r:embed="rId5">
            <a:alphaModFix/>
          </a:blip>
          <a:stretch>
            <a:fillRect/>
          </a:stretch>
        </p:blipFill>
        <p:spPr>
          <a:xfrm>
            <a:off x="4120100" y="3038475"/>
            <a:ext cx="2049200" cy="2057401"/>
          </a:xfrm>
          <a:prstGeom prst="rect">
            <a:avLst/>
          </a:prstGeom>
          <a:noFill/>
          <a:ln>
            <a:noFill/>
          </a:ln>
        </p:spPr>
      </p:pic>
      <p:pic>
        <p:nvPicPr>
          <p:cNvPr id="207" name="Google Shape;207;p29"/>
          <p:cNvPicPr preferRelativeResize="0"/>
          <p:nvPr/>
        </p:nvPicPr>
        <p:blipFill>
          <a:blip r:embed="rId6">
            <a:alphaModFix/>
          </a:blip>
          <a:stretch>
            <a:fillRect/>
          </a:stretch>
        </p:blipFill>
        <p:spPr>
          <a:xfrm>
            <a:off x="6418525" y="3042575"/>
            <a:ext cx="2049200" cy="2049200"/>
          </a:xfrm>
          <a:prstGeom prst="rect">
            <a:avLst/>
          </a:prstGeom>
          <a:noFill/>
          <a:ln>
            <a:noFill/>
          </a:ln>
        </p:spPr>
      </p:pic>
      <p:pic>
        <p:nvPicPr>
          <p:cNvPr id="208" name="Google Shape;208;p29"/>
          <p:cNvPicPr preferRelativeResize="0"/>
          <p:nvPr/>
        </p:nvPicPr>
        <p:blipFill>
          <a:blip r:embed="rId7">
            <a:alphaModFix/>
          </a:blip>
          <a:stretch>
            <a:fillRect/>
          </a:stretch>
        </p:blipFill>
        <p:spPr>
          <a:xfrm>
            <a:off x="4168388" y="4714875"/>
            <a:ext cx="1952625" cy="328050"/>
          </a:xfrm>
          <a:prstGeom prst="rect">
            <a:avLst/>
          </a:prstGeom>
          <a:noFill/>
          <a:ln cap="flat" cmpd="sng" w="19050">
            <a:solidFill>
              <a:srgbClr val="FF0000"/>
            </a:solidFill>
            <a:prstDash val="solid"/>
            <a:round/>
            <a:headEnd len="sm" w="sm" type="none"/>
            <a:tailEnd len="sm" w="sm" type="none"/>
          </a:ln>
        </p:spPr>
      </p:pic>
      <p:pic>
        <p:nvPicPr>
          <p:cNvPr id="209" name="Google Shape;209;p29"/>
          <p:cNvPicPr preferRelativeResize="0"/>
          <p:nvPr/>
        </p:nvPicPr>
        <p:blipFill>
          <a:blip r:embed="rId8">
            <a:alphaModFix/>
          </a:blip>
          <a:stretch>
            <a:fillRect/>
          </a:stretch>
        </p:blipFill>
        <p:spPr>
          <a:xfrm>
            <a:off x="4183251" y="2492900"/>
            <a:ext cx="1996701" cy="264275"/>
          </a:xfrm>
          <a:prstGeom prst="rect">
            <a:avLst/>
          </a:prstGeom>
          <a:noFill/>
          <a:ln cap="flat" cmpd="sng" w="19050">
            <a:solidFill>
              <a:srgbClr val="FF0000"/>
            </a:solidFill>
            <a:prstDash val="solid"/>
            <a:round/>
            <a:headEnd len="sm" w="sm" type="none"/>
            <a:tailEnd len="sm" w="sm" type="none"/>
          </a:ln>
        </p:spPr>
      </p:pic>
      <p:pic>
        <p:nvPicPr>
          <p:cNvPr id="210" name="Google Shape;210;p29"/>
          <p:cNvPicPr preferRelativeResize="0"/>
          <p:nvPr/>
        </p:nvPicPr>
        <p:blipFill>
          <a:blip r:embed="rId9">
            <a:alphaModFix/>
          </a:blip>
          <a:stretch>
            <a:fillRect/>
          </a:stretch>
        </p:blipFill>
        <p:spPr>
          <a:xfrm>
            <a:off x="6434125" y="2525684"/>
            <a:ext cx="1952625" cy="301691"/>
          </a:xfrm>
          <a:prstGeom prst="rect">
            <a:avLst/>
          </a:prstGeom>
          <a:noFill/>
          <a:ln cap="flat" cmpd="sng" w="19050">
            <a:solidFill>
              <a:srgbClr val="FF0000"/>
            </a:solidFill>
            <a:prstDash val="solid"/>
            <a:round/>
            <a:headEnd len="sm" w="sm" type="none"/>
            <a:tailEnd len="sm" w="sm" type="none"/>
          </a:ln>
        </p:spPr>
      </p:pic>
      <p:pic>
        <p:nvPicPr>
          <p:cNvPr id="211" name="Google Shape;211;p29"/>
          <p:cNvPicPr preferRelativeResize="0"/>
          <p:nvPr/>
        </p:nvPicPr>
        <p:blipFill>
          <a:blip r:embed="rId10">
            <a:alphaModFix/>
          </a:blip>
          <a:stretch>
            <a:fillRect/>
          </a:stretch>
        </p:blipFill>
        <p:spPr>
          <a:xfrm>
            <a:off x="6466850" y="4192225"/>
            <a:ext cx="1952546" cy="264250"/>
          </a:xfrm>
          <a:prstGeom prst="rect">
            <a:avLst/>
          </a:prstGeom>
          <a:noFill/>
          <a:ln cap="flat" cmpd="sng" w="19050">
            <a:solidFill>
              <a:srgbClr val="FF0000"/>
            </a:solidFill>
            <a:prstDash val="solid"/>
            <a:round/>
            <a:headEnd len="sm" w="sm" type="none"/>
            <a:tailEnd len="sm" w="sm" type="none"/>
          </a:ln>
        </p:spPr>
      </p:pic>
      <p:sp>
        <p:nvSpPr>
          <p:cNvPr id="212" name="Google Shape;212;p29"/>
          <p:cNvSpPr txBox="1"/>
          <p:nvPr/>
        </p:nvSpPr>
        <p:spPr>
          <a:xfrm>
            <a:off x="190500" y="2324475"/>
            <a:ext cx="3000000" cy="3000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Is it a chihuahua, website or balance beam?</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Used keras pre-trained neural net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Added categorical attributes for the first three most probable features</a:t>
            </a:r>
            <a:endParaRPr sz="13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603075"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55 -&gt; 70 processed features to train models</a:t>
            </a:r>
            <a:endParaRPr/>
          </a:p>
        </p:txBody>
      </p:sp>
      <p:pic>
        <p:nvPicPr>
          <p:cNvPr id="218" name="Google Shape;218;p30"/>
          <p:cNvPicPr preferRelativeResize="0"/>
          <p:nvPr/>
        </p:nvPicPr>
        <p:blipFill>
          <a:blip r:embed="rId3">
            <a:alphaModFix/>
          </a:blip>
          <a:stretch>
            <a:fillRect/>
          </a:stretch>
        </p:blipFill>
        <p:spPr>
          <a:xfrm>
            <a:off x="776288" y="2185725"/>
            <a:ext cx="7591425" cy="2366725"/>
          </a:xfrm>
          <a:prstGeom prst="rect">
            <a:avLst/>
          </a:prstGeom>
          <a:noFill/>
          <a:ln>
            <a:noFill/>
          </a:ln>
        </p:spPr>
      </p:pic>
      <p:sp>
        <p:nvSpPr>
          <p:cNvPr id="219" name="Google Shape;219;p30"/>
          <p:cNvSpPr txBox="1"/>
          <p:nvPr/>
        </p:nvSpPr>
        <p:spPr>
          <a:xfrm>
            <a:off x="7567575" y="742950"/>
            <a:ext cx="1600200" cy="10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‘r/dank_memes’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‘r/memes’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'r/MemeEconomy'r/dankmeme'</a:t>
            </a:r>
            <a:endParaRPr>
              <a:latin typeface="Lato"/>
              <a:ea typeface="Lato"/>
              <a:cs typeface="Lato"/>
              <a:sym typeface="Lato"/>
            </a:endParaRPr>
          </a:p>
        </p:txBody>
      </p:sp>
      <p:cxnSp>
        <p:nvCxnSpPr>
          <p:cNvPr id="220" name="Google Shape;220;p30"/>
          <p:cNvCxnSpPr>
            <a:stCxn id="219" idx="2"/>
          </p:cNvCxnSpPr>
          <p:nvPr/>
        </p:nvCxnSpPr>
        <p:spPr>
          <a:xfrm flipH="1">
            <a:off x="7715175" y="1743150"/>
            <a:ext cx="652500" cy="628500"/>
          </a:xfrm>
          <a:prstGeom prst="straightConnector1">
            <a:avLst/>
          </a:prstGeom>
          <a:noFill/>
          <a:ln cap="flat" cmpd="sng" w="9525">
            <a:solidFill>
              <a:srgbClr val="FF0000"/>
            </a:solidFill>
            <a:prstDash val="solid"/>
            <a:round/>
            <a:headEnd len="med" w="med" type="none"/>
            <a:tailEnd len="med" w="med" type="triangle"/>
          </a:ln>
        </p:spPr>
      </p:cxnSp>
      <p:sp>
        <p:nvSpPr>
          <p:cNvPr id="221" name="Google Shape;221;p30"/>
          <p:cNvSpPr txBox="1"/>
          <p:nvPr/>
        </p:nvSpPr>
        <p:spPr>
          <a:xfrm>
            <a:off x="66675" y="4105275"/>
            <a:ext cx="1095300" cy="962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‘web_site’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‘animals’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‘tech’</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‘vehicle’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cxnSp>
        <p:nvCxnSpPr>
          <p:cNvPr id="222" name="Google Shape;222;p30"/>
          <p:cNvCxnSpPr>
            <a:stCxn id="221" idx="0"/>
          </p:cNvCxnSpPr>
          <p:nvPr/>
        </p:nvCxnSpPr>
        <p:spPr>
          <a:xfrm flipH="1" rot="10800000">
            <a:off x="614325" y="3476475"/>
            <a:ext cx="861900" cy="628800"/>
          </a:xfrm>
          <a:prstGeom prst="straightConnector1">
            <a:avLst/>
          </a:prstGeom>
          <a:noFill/>
          <a:ln cap="flat" cmpd="sng" w="9525">
            <a:solidFill>
              <a:srgbClr val="FF0000"/>
            </a:solidFill>
            <a:prstDash val="solid"/>
            <a:round/>
            <a:headEnd len="med" w="med" type="none"/>
            <a:tailEnd len="med" w="med" type="triangle"/>
          </a:ln>
        </p:spPr>
      </p:cxnSp>
      <p:sp>
        <p:nvSpPr>
          <p:cNvPr id="223" name="Google Shape;223;p30"/>
          <p:cNvSpPr txBox="1"/>
          <p:nvPr/>
        </p:nvSpPr>
        <p:spPr>
          <a:xfrm>
            <a:off x="7829550" y="3676650"/>
            <a:ext cx="1257300" cy="771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‘toilet paper’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‘Corona virus’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‘like’</a:t>
            </a:r>
            <a:endParaRPr>
              <a:latin typeface="Lato"/>
              <a:ea typeface="Lato"/>
              <a:cs typeface="Lato"/>
              <a:sym typeface="Lato"/>
            </a:endParaRPr>
          </a:p>
        </p:txBody>
      </p:sp>
      <p:cxnSp>
        <p:nvCxnSpPr>
          <p:cNvPr id="224" name="Google Shape;224;p30"/>
          <p:cNvCxnSpPr>
            <a:stCxn id="223" idx="0"/>
          </p:cNvCxnSpPr>
          <p:nvPr/>
        </p:nvCxnSpPr>
        <p:spPr>
          <a:xfrm rot="10800000">
            <a:off x="6581700" y="2419350"/>
            <a:ext cx="1876500" cy="1257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4186875" y="575700"/>
            <a:ext cx="3842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Model</a:t>
            </a:r>
            <a:endParaRPr/>
          </a:p>
        </p:txBody>
      </p:sp>
      <p:sp>
        <p:nvSpPr>
          <p:cNvPr id="230" name="Google Shape;230;p31"/>
          <p:cNvSpPr txBox="1"/>
          <p:nvPr>
            <p:ph idx="1" type="body"/>
          </p:nvPr>
        </p:nvSpPr>
        <p:spPr>
          <a:xfrm>
            <a:off x="2985000" y="1244250"/>
            <a:ext cx="6035100" cy="377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Motivation: not sensitive to large amount of attributes, power of ensembles!</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
              <a:t>Combined and o</a:t>
            </a:r>
            <a:r>
              <a:rPr lang="en"/>
              <a:t>ne-hot encode categorical attributes (common words)</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
              <a:t>Normalized numerical data</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
              <a:t>Dank or not binary prediction</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
              <a:t>SMOTE oversampling</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
              <a:t>Adding / re-formatting features</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
              <a:t>69.8% prediction accuracy</a:t>
            </a:r>
            <a:endParaRPr/>
          </a:p>
          <a:p>
            <a:pPr indent="0" lvl="0" marL="0" rtl="0" algn="l">
              <a:spcBef>
                <a:spcPts val="1600"/>
              </a:spcBef>
              <a:spcAft>
                <a:spcPts val="1600"/>
              </a:spcAft>
              <a:buNone/>
            </a:pPr>
            <a:r>
              <a:t/>
            </a:r>
            <a:endParaRPr/>
          </a:p>
        </p:txBody>
      </p:sp>
      <p:pic>
        <p:nvPicPr>
          <p:cNvPr id="231" name="Google Shape;231;p31"/>
          <p:cNvPicPr preferRelativeResize="0"/>
          <p:nvPr/>
        </p:nvPicPr>
        <p:blipFill>
          <a:blip r:embed="rId3">
            <a:alphaModFix/>
          </a:blip>
          <a:stretch>
            <a:fillRect/>
          </a:stretch>
        </p:blipFill>
        <p:spPr>
          <a:xfrm>
            <a:off x="6000748" y="2380850"/>
            <a:ext cx="2662250" cy="2638825"/>
          </a:xfrm>
          <a:prstGeom prst="rect">
            <a:avLst/>
          </a:prstGeom>
          <a:noFill/>
          <a:ln>
            <a:noFill/>
          </a:ln>
        </p:spPr>
      </p:pic>
      <p:pic>
        <p:nvPicPr>
          <p:cNvPr id="232" name="Google Shape;232;p31"/>
          <p:cNvPicPr preferRelativeResize="0"/>
          <p:nvPr/>
        </p:nvPicPr>
        <p:blipFill>
          <a:blip r:embed="rId4">
            <a:alphaModFix/>
          </a:blip>
          <a:stretch>
            <a:fillRect/>
          </a:stretch>
        </p:blipFill>
        <p:spPr>
          <a:xfrm>
            <a:off x="47625" y="575700"/>
            <a:ext cx="3174991" cy="456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were looking for a project with some challenges and the potential to base predictions on many different features</a:t>
            </a:r>
            <a:endParaRPr/>
          </a:p>
          <a:p>
            <a:pPr indent="-311150" lvl="0" marL="457200" rtl="0" algn="l">
              <a:spcBef>
                <a:spcPts val="0"/>
              </a:spcBef>
              <a:spcAft>
                <a:spcPts val="0"/>
              </a:spcAft>
              <a:buSzPts val="1300"/>
              <a:buChar char="●"/>
            </a:pPr>
            <a:r>
              <a:rPr lang="en"/>
              <a:t>We wanted to incorporate some elements of image analysis </a:t>
            </a:r>
            <a:endParaRPr/>
          </a:p>
          <a:p>
            <a:pPr indent="-311150" lvl="0" marL="457200" rtl="0" algn="l">
              <a:spcBef>
                <a:spcPts val="0"/>
              </a:spcBef>
              <a:spcAft>
                <a:spcPts val="0"/>
              </a:spcAft>
              <a:buSzPts val="1300"/>
              <a:buChar char="●"/>
            </a:pPr>
            <a:r>
              <a:rPr lang="en"/>
              <a:t>We wanted the project to have modern day cultural relevance </a:t>
            </a:r>
            <a:endParaRPr/>
          </a:p>
          <a:p>
            <a:pPr indent="-311150" lvl="0" marL="457200" rtl="0" algn="l">
              <a:spcBef>
                <a:spcPts val="0"/>
              </a:spcBef>
              <a:spcAft>
                <a:spcPts val="0"/>
              </a:spcAft>
              <a:buSzPts val="1300"/>
              <a:buChar char="●"/>
            </a:pPr>
            <a:r>
              <a:rPr lang="en"/>
              <a:t>Lots of data is </a:t>
            </a:r>
            <a:r>
              <a:rPr lang="en"/>
              <a:t>available</a:t>
            </a:r>
            <a:r>
              <a:rPr lang="en"/>
              <a:t> </a:t>
            </a:r>
            <a:endParaRPr/>
          </a:p>
          <a:p>
            <a:pPr indent="-311150" lvl="0" marL="457200" rtl="0" algn="l">
              <a:spcBef>
                <a:spcPts val="0"/>
              </a:spcBef>
              <a:spcAft>
                <a:spcPts val="0"/>
              </a:spcAft>
              <a:buSzPts val="1300"/>
              <a:buChar char="●"/>
            </a:pPr>
            <a:r>
              <a:rPr lang="en"/>
              <a:t>All of us like memes!</a:t>
            </a:r>
            <a:endParaRPr/>
          </a:p>
          <a:p>
            <a:pPr indent="-311150" lvl="0" marL="457200" rtl="0" algn="l">
              <a:spcBef>
                <a:spcPts val="0"/>
              </a:spcBef>
              <a:spcAft>
                <a:spcPts val="0"/>
              </a:spcAft>
              <a:buSzPts val="1300"/>
              <a:buChar char="●"/>
            </a:pPr>
            <a:r>
              <a:rPr lang="en"/>
              <a:t>Given the situation with the pandemic, we were curious if and how conversations about it would appear in Reddit memes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 Model</a:t>
            </a:r>
            <a:endParaRPr/>
          </a:p>
          <a:p>
            <a:pPr indent="0" lvl="0" marL="0" rtl="0" algn="l">
              <a:spcBef>
                <a:spcPts val="0"/>
              </a:spcBef>
              <a:spcAft>
                <a:spcPts val="0"/>
              </a:spcAft>
              <a:buNone/>
            </a:pPr>
            <a:r>
              <a:t/>
            </a:r>
            <a:endParaRPr/>
          </a:p>
        </p:txBody>
      </p:sp>
      <p:sp>
        <p:nvSpPr>
          <p:cNvPr id="238" name="Google Shape;238;p32"/>
          <p:cNvSpPr txBox="1"/>
          <p:nvPr>
            <p:ph idx="1" type="body"/>
          </p:nvPr>
        </p:nvSpPr>
        <p:spPr>
          <a:xfrm>
            <a:off x="729450" y="1862250"/>
            <a:ext cx="4565100" cy="73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Decide which task best suits the data</a:t>
            </a:r>
            <a:endParaRPr/>
          </a:p>
          <a:p>
            <a:pPr indent="-311150" lvl="0" marL="457200" rtl="0" algn="l">
              <a:spcBef>
                <a:spcPts val="0"/>
              </a:spcBef>
              <a:spcAft>
                <a:spcPts val="0"/>
              </a:spcAft>
              <a:buSzPts val="1300"/>
              <a:buChar char="●"/>
            </a:pPr>
            <a:r>
              <a:rPr lang="en"/>
              <a:t>Feature importance</a:t>
            </a:r>
            <a:endParaRPr/>
          </a:p>
          <a:p>
            <a:pPr indent="-311150" lvl="0" marL="457200" rtl="0" algn="l">
              <a:spcBef>
                <a:spcPts val="0"/>
              </a:spcBef>
              <a:spcAft>
                <a:spcPts val="0"/>
              </a:spcAft>
              <a:buSzPts val="1300"/>
              <a:buChar char="●"/>
            </a:pPr>
            <a:r>
              <a:rPr lang="en"/>
              <a:t>Parameter Tuning using GridSearchCV</a:t>
            </a:r>
            <a:endParaRPr/>
          </a:p>
          <a:p>
            <a:pPr indent="-311150" lvl="0" marL="457200" rtl="0" algn="l">
              <a:spcBef>
                <a:spcPts val="0"/>
              </a:spcBef>
              <a:spcAft>
                <a:spcPts val="0"/>
              </a:spcAft>
              <a:buSzPts val="1300"/>
              <a:buChar char="●"/>
            </a:pPr>
            <a:r>
              <a:rPr lang="en"/>
              <a:t>Test performance</a:t>
            </a:r>
            <a:endParaRPr/>
          </a:p>
          <a:p>
            <a:pPr indent="-298450" lvl="1" marL="914400" rtl="0" algn="l">
              <a:spcBef>
                <a:spcPts val="0"/>
              </a:spcBef>
              <a:spcAft>
                <a:spcPts val="0"/>
              </a:spcAft>
              <a:buSzPts val="1100"/>
              <a:buChar char="○"/>
            </a:pPr>
            <a:r>
              <a:rPr lang="en"/>
              <a:t>96% Accuracy on Test Set</a:t>
            </a:r>
            <a:endParaRPr/>
          </a:p>
          <a:p>
            <a:pPr indent="0" lvl="0" marL="457200" rtl="0" algn="l">
              <a:spcBef>
                <a:spcPts val="1600"/>
              </a:spcBef>
              <a:spcAft>
                <a:spcPts val="1600"/>
              </a:spcAft>
              <a:buNone/>
            </a:pPr>
            <a:r>
              <a:t/>
            </a:r>
            <a:endParaRPr/>
          </a:p>
        </p:txBody>
      </p:sp>
      <p:pic>
        <p:nvPicPr>
          <p:cNvPr id="239" name="Google Shape;239;p32"/>
          <p:cNvPicPr preferRelativeResize="0"/>
          <p:nvPr/>
        </p:nvPicPr>
        <p:blipFill>
          <a:blip r:embed="rId3">
            <a:alphaModFix/>
          </a:blip>
          <a:stretch>
            <a:fillRect/>
          </a:stretch>
        </p:blipFill>
        <p:spPr>
          <a:xfrm>
            <a:off x="6097875" y="584067"/>
            <a:ext cx="2619575" cy="2399034"/>
          </a:xfrm>
          <a:prstGeom prst="rect">
            <a:avLst/>
          </a:prstGeom>
          <a:noFill/>
          <a:ln>
            <a:noFill/>
          </a:ln>
        </p:spPr>
      </p:pic>
      <p:pic>
        <p:nvPicPr>
          <p:cNvPr id="240" name="Google Shape;240;p32"/>
          <p:cNvPicPr preferRelativeResize="0"/>
          <p:nvPr/>
        </p:nvPicPr>
        <p:blipFill>
          <a:blip r:embed="rId4">
            <a:alphaModFix/>
          </a:blip>
          <a:stretch>
            <a:fillRect/>
          </a:stretch>
        </p:blipFill>
        <p:spPr>
          <a:xfrm>
            <a:off x="6097875" y="2983100"/>
            <a:ext cx="2619573" cy="2091650"/>
          </a:xfrm>
          <a:prstGeom prst="rect">
            <a:avLst/>
          </a:prstGeom>
          <a:noFill/>
          <a:ln>
            <a:noFill/>
          </a:ln>
        </p:spPr>
      </p:pic>
      <p:pic>
        <p:nvPicPr>
          <p:cNvPr id="241" name="Google Shape;241;p32"/>
          <p:cNvPicPr preferRelativeResize="0"/>
          <p:nvPr/>
        </p:nvPicPr>
        <p:blipFill>
          <a:blip r:embed="rId5">
            <a:alphaModFix/>
          </a:blip>
          <a:stretch>
            <a:fillRect/>
          </a:stretch>
        </p:blipFill>
        <p:spPr>
          <a:xfrm>
            <a:off x="3308775" y="3185575"/>
            <a:ext cx="2530050" cy="1686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Convolutional Neural Network</a:t>
            </a:r>
            <a:endParaRPr/>
          </a:p>
        </p:txBody>
      </p:sp>
      <p:sp>
        <p:nvSpPr>
          <p:cNvPr id="247" name="Google Shape;247;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a:t>
            </a:r>
            <a:r>
              <a:rPr lang="en"/>
              <a:t>xcel in a wide range of computer vision tasks</a:t>
            </a:r>
            <a:endParaRPr/>
          </a:p>
          <a:p>
            <a:pPr indent="-311150" lvl="0" marL="457200" rtl="0" algn="l">
              <a:spcBef>
                <a:spcPts val="0"/>
              </a:spcBef>
              <a:spcAft>
                <a:spcPts val="0"/>
              </a:spcAft>
              <a:buSzPts val="1300"/>
              <a:buChar char="●"/>
            </a:pPr>
            <a:r>
              <a:rPr lang="en"/>
              <a:t>Two parts: Convolutional base and Classifier</a:t>
            </a:r>
            <a:endParaRPr/>
          </a:p>
          <a:p>
            <a:pPr indent="-311150" lvl="0" marL="457200" rtl="0" algn="l">
              <a:spcBef>
                <a:spcPts val="0"/>
              </a:spcBef>
              <a:spcAft>
                <a:spcPts val="0"/>
              </a:spcAft>
              <a:buSzPts val="1300"/>
              <a:buChar char="●"/>
            </a:pPr>
            <a:r>
              <a:rPr lang="en"/>
              <a:t>Hierarchical feature representations</a:t>
            </a:r>
            <a:endParaRPr/>
          </a:p>
        </p:txBody>
      </p:sp>
      <p:pic>
        <p:nvPicPr>
          <p:cNvPr id="248" name="Google Shape;248;p33"/>
          <p:cNvPicPr preferRelativeResize="0"/>
          <p:nvPr/>
        </p:nvPicPr>
        <p:blipFill>
          <a:blip r:embed="rId3">
            <a:alphaModFix/>
          </a:blip>
          <a:stretch>
            <a:fillRect/>
          </a:stretch>
        </p:blipFill>
        <p:spPr>
          <a:xfrm>
            <a:off x="1688549" y="2914700"/>
            <a:ext cx="5770500" cy="1947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Transfer Learning</a:t>
            </a:r>
            <a:endParaRPr/>
          </a:p>
        </p:txBody>
      </p:sp>
      <p:sp>
        <p:nvSpPr>
          <p:cNvPr id="254" name="Google Shape;254;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a:t>
            </a:r>
            <a:r>
              <a:rPr lang="en"/>
              <a:t>uild accurate models in a timesaving way</a:t>
            </a:r>
            <a:endParaRPr/>
          </a:p>
          <a:p>
            <a:pPr indent="-311150" lvl="0" marL="457200" rtl="0" algn="l">
              <a:spcBef>
                <a:spcPts val="0"/>
              </a:spcBef>
              <a:spcAft>
                <a:spcPts val="0"/>
              </a:spcAft>
              <a:buSzPts val="1300"/>
              <a:buChar char="●"/>
            </a:pPr>
            <a:r>
              <a:rPr lang="en"/>
              <a:t>ImageNet Large Scale Visual Recognition Challenge</a:t>
            </a:r>
            <a:endParaRPr/>
          </a:p>
          <a:p>
            <a:pPr indent="-298450" lvl="1" marL="914400" rtl="0" algn="l">
              <a:spcBef>
                <a:spcPts val="0"/>
              </a:spcBef>
              <a:spcAft>
                <a:spcPts val="0"/>
              </a:spcAft>
              <a:buSzPts val="1100"/>
              <a:buChar char="○"/>
            </a:pPr>
            <a:r>
              <a:rPr lang="en" sz="1150">
                <a:solidFill>
                  <a:srgbClr val="555555"/>
                </a:solidFill>
                <a:highlight>
                  <a:srgbClr val="FFFFFF"/>
                </a:highlight>
                <a:latin typeface="Arial"/>
                <a:ea typeface="Arial"/>
                <a:cs typeface="Arial"/>
                <a:sym typeface="Arial"/>
              </a:rPr>
              <a:t>Large dataset of annotated photographs</a:t>
            </a:r>
            <a:endParaRPr sz="1150">
              <a:solidFill>
                <a:srgbClr val="555555"/>
              </a:solidFill>
              <a:highlight>
                <a:srgbClr val="FFFFFF"/>
              </a:highlight>
              <a:latin typeface="Arial"/>
              <a:ea typeface="Arial"/>
              <a:cs typeface="Arial"/>
              <a:sym typeface="Arial"/>
            </a:endParaRPr>
          </a:p>
          <a:p>
            <a:pPr indent="-301625" lvl="1" marL="914400" rtl="0" algn="l">
              <a:spcBef>
                <a:spcPts val="0"/>
              </a:spcBef>
              <a:spcAft>
                <a:spcPts val="0"/>
              </a:spcAft>
              <a:buClr>
                <a:srgbClr val="555555"/>
              </a:buClr>
              <a:buSzPts val="1150"/>
              <a:buFont typeface="Arial"/>
              <a:buChar char="○"/>
            </a:pPr>
            <a:r>
              <a:rPr lang="en" sz="1150">
                <a:solidFill>
                  <a:srgbClr val="555555"/>
                </a:solidFill>
                <a:highlight>
                  <a:srgbClr val="FFFFFF"/>
                </a:highlight>
                <a:latin typeface="Arial"/>
                <a:ea typeface="Arial"/>
                <a:cs typeface="Arial"/>
                <a:sym typeface="Arial"/>
              </a:rPr>
              <a:t>1 million images and 1,000 object classes</a:t>
            </a:r>
            <a:endParaRPr sz="1150">
              <a:solidFill>
                <a:srgbClr val="555555"/>
              </a:solidFill>
              <a:highlight>
                <a:srgbClr val="FFFFFF"/>
              </a:highlight>
              <a:latin typeface="Arial"/>
              <a:ea typeface="Arial"/>
              <a:cs typeface="Arial"/>
              <a:sym typeface="Arial"/>
            </a:endParaRPr>
          </a:p>
          <a:p>
            <a:pPr indent="-311150" lvl="0" marL="457200" rtl="0" algn="l">
              <a:spcBef>
                <a:spcPts val="0"/>
              </a:spcBef>
              <a:spcAft>
                <a:spcPts val="0"/>
              </a:spcAft>
              <a:buSzPts val="1300"/>
              <a:buChar char="●"/>
            </a:pPr>
            <a:r>
              <a:rPr lang="en"/>
              <a:t>Pre-trained models from published literature</a:t>
            </a:r>
            <a:endParaRPr/>
          </a:p>
          <a:p>
            <a:pPr indent="-298450" lvl="1" marL="914400" rtl="0" algn="l">
              <a:spcBef>
                <a:spcPts val="0"/>
              </a:spcBef>
              <a:spcAft>
                <a:spcPts val="0"/>
              </a:spcAft>
              <a:buSzPts val="1100"/>
              <a:buChar char="○"/>
            </a:pPr>
            <a:r>
              <a:rPr lang="en"/>
              <a:t>VGG: Oxford Vision Geometry Group (2014)</a:t>
            </a:r>
            <a:endParaRPr/>
          </a:p>
          <a:p>
            <a:pPr indent="-298450" lvl="1" marL="914400" rtl="0" algn="l">
              <a:spcBef>
                <a:spcPts val="0"/>
              </a:spcBef>
              <a:spcAft>
                <a:spcPts val="0"/>
              </a:spcAft>
              <a:buSzPts val="1100"/>
              <a:buChar char="○"/>
            </a:pPr>
            <a:r>
              <a:rPr lang="en"/>
              <a:t>Inception: Google (2014)</a:t>
            </a:r>
            <a:endParaRPr/>
          </a:p>
          <a:p>
            <a:pPr indent="-298450" lvl="1" marL="914400" rtl="0" algn="l">
              <a:spcBef>
                <a:spcPts val="0"/>
              </a:spcBef>
              <a:spcAft>
                <a:spcPts val="0"/>
              </a:spcAft>
              <a:buSzPts val="1100"/>
              <a:buChar char="○"/>
            </a:pPr>
            <a:r>
              <a:rPr lang="en"/>
              <a:t>ResNet: Microsoft (2015)</a:t>
            </a:r>
            <a:endParaRPr sz="1150">
              <a:solidFill>
                <a:srgbClr val="555555"/>
              </a:solidFill>
              <a:highlight>
                <a:srgbClr val="FFFFFF"/>
              </a:highlight>
              <a:latin typeface="Arial"/>
              <a:ea typeface="Arial"/>
              <a:cs typeface="Arial"/>
              <a:sym typeface="Arial"/>
            </a:endParaRPr>
          </a:p>
        </p:txBody>
      </p:sp>
      <p:pic>
        <p:nvPicPr>
          <p:cNvPr id="255" name="Google Shape;255;p34"/>
          <p:cNvPicPr preferRelativeResize="0"/>
          <p:nvPr/>
        </p:nvPicPr>
        <p:blipFill>
          <a:blip r:embed="rId3">
            <a:alphaModFix/>
          </a:blip>
          <a:stretch>
            <a:fillRect/>
          </a:stretch>
        </p:blipFill>
        <p:spPr>
          <a:xfrm>
            <a:off x="5136100" y="1929207"/>
            <a:ext cx="3677750" cy="1285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Approaches</a:t>
            </a:r>
            <a:endParaRPr/>
          </a:p>
        </p:txBody>
      </p:sp>
      <p:pic>
        <p:nvPicPr>
          <p:cNvPr id="261" name="Google Shape;261;p35"/>
          <p:cNvPicPr preferRelativeResize="0"/>
          <p:nvPr/>
        </p:nvPicPr>
        <p:blipFill>
          <a:blip r:embed="rId3">
            <a:alphaModFix/>
          </a:blip>
          <a:stretch>
            <a:fillRect/>
          </a:stretch>
        </p:blipFill>
        <p:spPr>
          <a:xfrm>
            <a:off x="317349" y="2070300"/>
            <a:ext cx="4147200" cy="2468175"/>
          </a:xfrm>
          <a:prstGeom prst="rect">
            <a:avLst/>
          </a:prstGeom>
          <a:noFill/>
          <a:ln>
            <a:noFill/>
          </a:ln>
        </p:spPr>
      </p:pic>
      <p:pic>
        <p:nvPicPr>
          <p:cNvPr id="262" name="Google Shape;262;p35"/>
          <p:cNvPicPr preferRelativeResize="0"/>
          <p:nvPr/>
        </p:nvPicPr>
        <p:blipFill>
          <a:blip r:embed="rId4">
            <a:alphaModFix/>
          </a:blip>
          <a:stretch>
            <a:fillRect/>
          </a:stretch>
        </p:blipFill>
        <p:spPr>
          <a:xfrm>
            <a:off x="4418225" y="2237350"/>
            <a:ext cx="4574749" cy="213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Data Preparation</a:t>
            </a:r>
            <a:endParaRPr/>
          </a:p>
        </p:txBody>
      </p:sp>
      <p:sp>
        <p:nvSpPr>
          <p:cNvPr id="268" name="Google Shape;26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Dividing and Sampling the Data</a:t>
            </a:r>
            <a:endParaRPr/>
          </a:p>
          <a:p>
            <a:pPr indent="-311150" lvl="0" marL="457200" rtl="0" algn="l">
              <a:spcBef>
                <a:spcPts val="0"/>
              </a:spcBef>
              <a:spcAft>
                <a:spcPts val="0"/>
              </a:spcAft>
              <a:buSzPts val="1300"/>
              <a:buChar char="●"/>
            </a:pPr>
            <a:r>
              <a:rPr lang="en"/>
              <a:t>Image Generator</a:t>
            </a:r>
            <a:endParaRPr/>
          </a:p>
        </p:txBody>
      </p:sp>
      <p:pic>
        <p:nvPicPr>
          <p:cNvPr id="269" name="Google Shape;269;p36"/>
          <p:cNvPicPr preferRelativeResize="0"/>
          <p:nvPr/>
        </p:nvPicPr>
        <p:blipFill>
          <a:blip r:embed="rId3">
            <a:alphaModFix/>
          </a:blip>
          <a:stretch>
            <a:fillRect/>
          </a:stretch>
        </p:blipFill>
        <p:spPr>
          <a:xfrm>
            <a:off x="4572000" y="2122625"/>
            <a:ext cx="4308925" cy="898250"/>
          </a:xfrm>
          <a:prstGeom prst="rect">
            <a:avLst/>
          </a:prstGeom>
          <a:noFill/>
          <a:ln>
            <a:noFill/>
          </a:ln>
        </p:spPr>
      </p:pic>
      <p:pic>
        <p:nvPicPr>
          <p:cNvPr id="270" name="Google Shape;270;p36"/>
          <p:cNvPicPr preferRelativeResize="0"/>
          <p:nvPr/>
        </p:nvPicPr>
        <p:blipFill>
          <a:blip r:embed="rId4">
            <a:alphaModFix/>
          </a:blip>
          <a:stretch>
            <a:fillRect/>
          </a:stretch>
        </p:blipFill>
        <p:spPr>
          <a:xfrm>
            <a:off x="5365425" y="3119250"/>
            <a:ext cx="2722075" cy="1772975"/>
          </a:xfrm>
          <a:prstGeom prst="rect">
            <a:avLst/>
          </a:prstGeom>
          <a:noFill/>
          <a:ln>
            <a:noFill/>
          </a:ln>
        </p:spPr>
      </p:pic>
      <p:pic>
        <p:nvPicPr>
          <p:cNvPr id="271" name="Google Shape;271;p36"/>
          <p:cNvPicPr preferRelativeResize="0"/>
          <p:nvPr/>
        </p:nvPicPr>
        <p:blipFill>
          <a:blip r:embed="rId5">
            <a:alphaModFix/>
          </a:blip>
          <a:stretch>
            <a:fillRect/>
          </a:stretch>
        </p:blipFill>
        <p:spPr>
          <a:xfrm>
            <a:off x="729450" y="2631125"/>
            <a:ext cx="3367375" cy="2261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Models and Results</a:t>
            </a:r>
            <a:endParaRPr/>
          </a:p>
        </p:txBody>
      </p:sp>
      <p:sp>
        <p:nvSpPr>
          <p:cNvPr id="277" name="Google Shape;277;p37"/>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First model: VGG16 with Image Generator</a:t>
            </a:r>
            <a:endParaRPr/>
          </a:p>
          <a:p>
            <a:pPr indent="0" lvl="0" marL="0" rtl="0" algn="l">
              <a:spcBef>
                <a:spcPts val="1600"/>
              </a:spcBef>
              <a:spcAft>
                <a:spcPts val="1600"/>
              </a:spcAft>
              <a:buNone/>
            </a:pPr>
            <a:r>
              <a:t/>
            </a:r>
            <a:endParaRPr/>
          </a:p>
        </p:txBody>
      </p:sp>
      <p:pic>
        <p:nvPicPr>
          <p:cNvPr id="278" name="Google Shape;278;p37"/>
          <p:cNvPicPr preferRelativeResize="0"/>
          <p:nvPr/>
        </p:nvPicPr>
        <p:blipFill>
          <a:blip r:embed="rId3">
            <a:alphaModFix/>
          </a:blip>
          <a:stretch>
            <a:fillRect/>
          </a:stretch>
        </p:blipFill>
        <p:spPr>
          <a:xfrm>
            <a:off x="1178826" y="2401550"/>
            <a:ext cx="3040159" cy="2675350"/>
          </a:xfrm>
          <a:prstGeom prst="rect">
            <a:avLst/>
          </a:prstGeom>
          <a:noFill/>
          <a:ln>
            <a:noFill/>
          </a:ln>
        </p:spPr>
      </p:pic>
      <p:pic>
        <p:nvPicPr>
          <p:cNvPr id="279" name="Google Shape;279;p37"/>
          <p:cNvPicPr preferRelativeResize="0"/>
          <p:nvPr/>
        </p:nvPicPr>
        <p:blipFill>
          <a:blip r:embed="rId4">
            <a:alphaModFix/>
          </a:blip>
          <a:stretch>
            <a:fillRect/>
          </a:stretch>
        </p:blipFill>
        <p:spPr>
          <a:xfrm>
            <a:off x="6668051" y="1669125"/>
            <a:ext cx="2006750" cy="902625"/>
          </a:xfrm>
          <a:prstGeom prst="rect">
            <a:avLst/>
          </a:prstGeom>
          <a:noFill/>
          <a:ln>
            <a:noFill/>
          </a:ln>
        </p:spPr>
      </p:pic>
      <p:pic>
        <p:nvPicPr>
          <p:cNvPr id="280" name="Google Shape;280;p37"/>
          <p:cNvPicPr preferRelativeResize="0"/>
          <p:nvPr/>
        </p:nvPicPr>
        <p:blipFill>
          <a:blip r:embed="rId5">
            <a:alphaModFix/>
          </a:blip>
          <a:stretch>
            <a:fillRect/>
          </a:stretch>
        </p:blipFill>
        <p:spPr>
          <a:xfrm>
            <a:off x="5193850" y="2624075"/>
            <a:ext cx="3443950" cy="2364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Models and Results</a:t>
            </a:r>
            <a:endParaRPr/>
          </a:p>
        </p:txBody>
      </p:sp>
      <p:sp>
        <p:nvSpPr>
          <p:cNvPr id="286" name="Google Shape;286;p38"/>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Second</a:t>
            </a:r>
            <a:r>
              <a:rPr lang="en"/>
              <a:t> model: Inception with Image Generator</a:t>
            </a:r>
            <a:endParaRPr/>
          </a:p>
          <a:p>
            <a:pPr indent="0" lvl="0" marL="0" rtl="0" algn="l">
              <a:spcBef>
                <a:spcPts val="1600"/>
              </a:spcBef>
              <a:spcAft>
                <a:spcPts val="1600"/>
              </a:spcAft>
              <a:buNone/>
            </a:pPr>
            <a:r>
              <a:t/>
            </a:r>
            <a:endParaRPr/>
          </a:p>
        </p:txBody>
      </p:sp>
      <p:pic>
        <p:nvPicPr>
          <p:cNvPr id="287" name="Google Shape;287;p38"/>
          <p:cNvPicPr preferRelativeResize="0"/>
          <p:nvPr/>
        </p:nvPicPr>
        <p:blipFill>
          <a:blip r:embed="rId3">
            <a:alphaModFix/>
          </a:blip>
          <a:stretch>
            <a:fillRect/>
          </a:stretch>
        </p:blipFill>
        <p:spPr>
          <a:xfrm>
            <a:off x="1166100" y="2337059"/>
            <a:ext cx="3156550" cy="2684500"/>
          </a:xfrm>
          <a:prstGeom prst="rect">
            <a:avLst/>
          </a:prstGeom>
          <a:noFill/>
          <a:ln>
            <a:noFill/>
          </a:ln>
        </p:spPr>
      </p:pic>
      <p:pic>
        <p:nvPicPr>
          <p:cNvPr id="288" name="Google Shape;288;p38"/>
          <p:cNvPicPr preferRelativeResize="0"/>
          <p:nvPr/>
        </p:nvPicPr>
        <p:blipFill>
          <a:blip r:embed="rId4">
            <a:alphaModFix/>
          </a:blip>
          <a:stretch>
            <a:fillRect/>
          </a:stretch>
        </p:blipFill>
        <p:spPr>
          <a:xfrm>
            <a:off x="6576225" y="1491925"/>
            <a:ext cx="2350288" cy="1013850"/>
          </a:xfrm>
          <a:prstGeom prst="rect">
            <a:avLst/>
          </a:prstGeom>
          <a:noFill/>
          <a:ln>
            <a:noFill/>
          </a:ln>
        </p:spPr>
      </p:pic>
      <p:pic>
        <p:nvPicPr>
          <p:cNvPr id="289" name="Google Shape;289;p38"/>
          <p:cNvPicPr preferRelativeResize="0"/>
          <p:nvPr/>
        </p:nvPicPr>
        <p:blipFill>
          <a:blip r:embed="rId5">
            <a:alphaModFix/>
          </a:blip>
          <a:stretch>
            <a:fillRect/>
          </a:stretch>
        </p:blipFill>
        <p:spPr>
          <a:xfrm>
            <a:off x="5335925" y="2475612"/>
            <a:ext cx="3547250" cy="2407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Models and Results</a:t>
            </a:r>
            <a:endParaRPr/>
          </a:p>
        </p:txBody>
      </p:sp>
      <p:sp>
        <p:nvSpPr>
          <p:cNvPr id="295" name="Google Shape;295;p39"/>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Third </a:t>
            </a:r>
            <a:r>
              <a:rPr lang="en"/>
              <a:t>model: Inception with Image Generator</a:t>
            </a:r>
            <a:endParaRPr/>
          </a:p>
          <a:p>
            <a:pPr indent="0" lvl="0" marL="0" rtl="0" algn="l">
              <a:spcBef>
                <a:spcPts val="1600"/>
              </a:spcBef>
              <a:spcAft>
                <a:spcPts val="1600"/>
              </a:spcAft>
              <a:buNone/>
            </a:pPr>
            <a:r>
              <a:t/>
            </a:r>
            <a:endParaRPr/>
          </a:p>
        </p:txBody>
      </p:sp>
      <p:pic>
        <p:nvPicPr>
          <p:cNvPr id="296" name="Google Shape;296;p39"/>
          <p:cNvPicPr preferRelativeResize="0"/>
          <p:nvPr/>
        </p:nvPicPr>
        <p:blipFill>
          <a:blip r:embed="rId3">
            <a:alphaModFix/>
          </a:blip>
          <a:stretch>
            <a:fillRect/>
          </a:stretch>
        </p:blipFill>
        <p:spPr>
          <a:xfrm>
            <a:off x="1203100" y="2245400"/>
            <a:ext cx="3281725" cy="2790950"/>
          </a:xfrm>
          <a:prstGeom prst="rect">
            <a:avLst/>
          </a:prstGeom>
          <a:noFill/>
          <a:ln>
            <a:noFill/>
          </a:ln>
        </p:spPr>
      </p:pic>
      <p:pic>
        <p:nvPicPr>
          <p:cNvPr id="297" name="Google Shape;297;p39"/>
          <p:cNvPicPr preferRelativeResize="0"/>
          <p:nvPr/>
        </p:nvPicPr>
        <p:blipFill>
          <a:blip r:embed="rId4">
            <a:alphaModFix/>
          </a:blip>
          <a:stretch>
            <a:fillRect/>
          </a:stretch>
        </p:blipFill>
        <p:spPr>
          <a:xfrm>
            <a:off x="6576225" y="1491925"/>
            <a:ext cx="2350288" cy="1013850"/>
          </a:xfrm>
          <a:prstGeom prst="rect">
            <a:avLst/>
          </a:prstGeom>
          <a:noFill/>
          <a:ln>
            <a:noFill/>
          </a:ln>
        </p:spPr>
      </p:pic>
      <p:pic>
        <p:nvPicPr>
          <p:cNvPr id="298" name="Google Shape;298;p39"/>
          <p:cNvPicPr preferRelativeResize="0"/>
          <p:nvPr/>
        </p:nvPicPr>
        <p:blipFill>
          <a:blip r:embed="rId5">
            <a:alphaModFix/>
          </a:blip>
          <a:stretch>
            <a:fillRect/>
          </a:stretch>
        </p:blipFill>
        <p:spPr>
          <a:xfrm>
            <a:off x="5335925" y="2475612"/>
            <a:ext cx="3547250" cy="2407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Models and Results</a:t>
            </a:r>
            <a:endParaRPr/>
          </a:p>
        </p:txBody>
      </p:sp>
      <p:sp>
        <p:nvSpPr>
          <p:cNvPr id="304" name="Google Shape;304;p40"/>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Fourth </a:t>
            </a:r>
            <a:r>
              <a:rPr lang="en"/>
              <a:t>model: VGG with Adam Optimizer and Image Generator</a:t>
            </a:r>
            <a:endParaRPr/>
          </a:p>
          <a:p>
            <a:pPr indent="0" lvl="0" marL="0" rtl="0" algn="l">
              <a:spcBef>
                <a:spcPts val="1600"/>
              </a:spcBef>
              <a:spcAft>
                <a:spcPts val="1600"/>
              </a:spcAft>
              <a:buNone/>
            </a:pPr>
            <a:r>
              <a:t/>
            </a:r>
            <a:endParaRPr/>
          </a:p>
        </p:txBody>
      </p:sp>
      <p:pic>
        <p:nvPicPr>
          <p:cNvPr id="305" name="Google Shape;305;p40"/>
          <p:cNvPicPr preferRelativeResize="0"/>
          <p:nvPr/>
        </p:nvPicPr>
        <p:blipFill>
          <a:blip r:embed="rId3">
            <a:alphaModFix/>
          </a:blip>
          <a:stretch>
            <a:fillRect/>
          </a:stretch>
        </p:blipFill>
        <p:spPr>
          <a:xfrm>
            <a:off x="5002225" y="2247888"/>
            <a:ext cx="3924300" cy="2705100"/>
          </a:xfrm>
          <a:prstGeom prst="rect">
            <a:avLst/>
          </a:prstGeom>
          <a:noFill/>
          <a:ln>
            <a:noFill/>
          </a:ln>
        </p:spPr>
      </p:pic>
      <p:pic>
        <p:nvPicPr>
          <p:cNvPr id="306" name="Google Shape;306;p40"/>
          <p:cNvPicPr preferRelativeResize="0"/>
          <p:nvPr/>
        </p:nvPicPr>
        <p:blipFill>
          <a:blip r:embed="rId4">
            <a:alphaModFix/>
          </a:blip>
          <a:stretch>
            <a:fillRect/>
          </a:stretch>
        </p:blipFill>
        <p:spPr>
          <a:xfrm>
            <a:off x="6566850" y="1234050"/>
            <a:ext cx="2359669" cy="1013850"/>
          </a:xfrm>
          <a:prstGeom prst="rect">
            <a:avLst/>
          </a:prstGeom>
          <a:noFill/>
          <a:ln>
            <a:noFill/>
          </a:ln>
        </p:spPr>
      </p:pic>
      <p:pic>
        <p:nvPicPr>
          <p:cNvPr id="307" name="Google Shape;307;p40"/>
          <p:cNvPicPr preferRelativeResize="0"/>
          <p:nvPr/>
        </p:nvPicPr>
        <p:blipFill>
          <a:blip r:embed="rId5">
            <a:alphaModFix/>
          </a:blip>
          <a:stretch>
            <a:fillRect/>
          </a:stretch>
        </p:blipFill>
        <p:spPr>
          <a:xfrm>
            <a:off x="1284475" y="2247900"/>
            <a:ext cx="3000525" cy="2573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Models and Results</a:t>
            </a:r>
            <a:endParaRPr/>
          </a:p>
        </p:txBody>
      </p:sp>
      <p:sp>
        <p:nvSpPr>
          <p:cNvPr id="313" name="Google Shape;313;p41"/>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Fifth model: VGG with Image Generator and Higher Dropout</a:t>
            </a:r>
            <a:endParaRPr/>
          </a:p>
          <a:p>
            <a:pPr indent="0" lvl="0" marL="0" rtl="0" algn="l">
              <a:spcBef>
                <a:spcPts val="1600"/>
              </a:spcBef>
              <a:spcAft>
                <a:spcPts val="1600"/>
              </a:spcAft>
              <a:buNone/>
            </a:pPr>
            <a:r>
              <a:t/>
            </a:r>
            <a:endParaRPr/>
          </a:p>
        </p:txBody>
      </p:sp>
      <p:pic>
        <p:nvPicPr>
          <p:cNvPr id="314" name="Google Shape;314;p41"/>
          <p:cNvPicPr preferRelativeResize="0"/>
          <p:nvPr/>
        </p:nvPicPr>
        <p:blipFill>
          <a:blip r:embed="rId3">
            <a:alphaModFix/>
          </a:blip>
          <a:stretch>
            <a:fillRect/>
          </a:stretch>
        </p:blipFill>
        <p:spPr>
          <a:xfrm>
            <a:off x="1321501" y="2151325"/>
            <a:ext cx="3141125" cy="2782350"/>
          </a:xfrm>
          <a:prstGeom prst="rect">
            <a:avLst/>
          </a:prstGeom>
          <a:noFill/>
          <a:ln>
            <a:noFill/>
          </a:ln>
        </p:spPr>
      </p:pic>
      <p:pic>
        <p:nvPicPr>
          <p:cNvPr id="315" name="Google Shape;315;p41"/>
          <p:cNvPicPr preferRelativeResize="0"/>
          <p:nvPr/>
        </p:nvPicPr>
        <p:blipFill>
          <a:blip r:embed="rId4">
            <a:alphaModFix/>
          </a:blip>
          <a:stretch>
            <a:fillRect/>
          </a:stretch>
        </p:blipFill>
        <p:spPr>
          <a:xfrm>
            <a:off x="6546625" y="1318650"/>
            <a:ext cx="2416946" cy="1013850"/>
          </a:xfrm>
          <a:prstGeom prst="rect">
            <a:avLst/>
          </a:prstGeom>
          <a:noFill/>
          <a:ln>
            <a:noFill/>
          </a:ln>
        </p:spPr>
      </p:pic>
      <p:pic>
        <p:nvPicPr>
          <p:cNvPr id="316" name="Google Shape;316;p41"/>
          <p:cNvPicPr preferRelativeResize="0"/>
          <p:nvPr/>
        </p:nvPicPr>
        <p:blipFill>
          <a:blip r:embed="rId5">
            <a:alphaModFix/>
          </a:blip>
          <a:stretch>
            <a:fillRect/>
          </a:stretch>
        </p:blipFill>
        <p:spPr>
          <a:xfrm>
            <a:off x="5380324" y="2466650"/>
            <a:ext cx="3508075" cy="246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Dataset: Limitations </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When we first began the project, we were looking for pre-existing datasets to work with </a:t>
            </a:r>
            <a:endParaRPr/>
          </a:p>
          <a:p>
            <a:pPr indent="-311150" lvl="0" marL="457200" rtl="0" algn="l">
              <a:spcBef>
                <a:spcPts val="0"/>
              </a:spcBef>
              <a:spcAft>
                <a:spcPts val="0"/>
              </a:spcAft>
              <a:buSzPts val="1300"/>
              <a:buChar char="●"/>
            </a:pPr>
            <a:r>
              <a:rPr lang="en"/>
              <a:t>We found a dataset with about 3000 records from 2016… </a:t>
            </a:r>
            <a:endParaRPr/>
          </a:p>
          <a:p>
            <a:pPr indent="-311150" lvl="0" marL="457200" rtl="0" algn="l">
              <a:spcBef>
                <a:spcPts val="0"/>
              </a:spcBef>
              <a:spcAft>
                <a:spcPts val="0"/>
              </a:spcAft>
              <a:buSzPts val="1300"/>
              <a:buChar char="●"/>
            </a:pPr>
            <a:r>
              <a:rPr lang="en"/>
              <a:t>We saw that most of the memes in the dataset were about the 2016 election and Donald Trump</a:t>
            </a:r>
            <a:endParaRPr/>
          </a:p>
          <a:p>
            <a:pPr indent="-311150" lvl="0" marL="457200" rtl="0" algn="l">
              <a:spcBef>
                <a:spcPts val="0"/>
              </a:spcBef>
              <a:spcAft>
                <a:spcPts val="0"/>
              </a:spcAft>
              <a:buSzPts val="1300"/>
              <a:buChar char="●"/>
            </a:pPr>
            <a:r>
              <a:rPr lang="en"/>
              <a:t>We decided we wanted more relevant memes and bigger data to train on, so we endeavored to scrape current data from Reddit directly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Models and Results</a:t>
            </a:r>
            <a:endParaRPr/>
          </a:p>
        </p:txBody>
      </p:sp>
      <p:sp>
        <p:nvSpPr>
          <p:cNvPr id="322" name="Google Shape;322;p42"/>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Six</a:t>
            </a:r>
            <a:r>
              <a:rPr lang="en"/>
              <a:t>th model: VGG with Image Generator and Lower Dropout</a:t>
            </a:r>
            <a:endParaRPr/>
          </a:p>
          <a:p>
            <a:pPr indent="0" lvl="0" marL="0" rtl="0" algn="l">
              <a:spcBef>
                <a:spcPts val="1600"/>
              </a:spcBef>
              <a:spcAft>
                <a:spcPts val="1600"/>
              </a:spcAft>
              <a:buNone/>
            </a:pPr>
            <a:r>
              <a:t/>
            </a:r>
            <a:endParaRPr/>
          </a:p>
        </p:txBody>
      </p:sp>
      <p:pic>
        <p:nvPicPr>
          <p:cNvPr id="323" name="Google Shape;323;p42"/>
          <p:cNvPicPr preferRelativeResize="0"/>
          <p:nvPr/>
        </p:nvPicPr>
        <p:blipFill>
          <a:blip r:embed="rId3">
            <a:alphaModFix/>
          </a:blip>
          <a:stretch>
            <a:fillRect/>
          </a:stretch>
        </p:blipFill>
        <p:spPr>
          <a:xfrm>
            <a:off x="1147425" y="2195875"/>
            <a:ext cx="3544625" cy="2863575"/>
          </a:xfrm>
          <a:prstGeom prst="rect">
            <a:avLst/>
          </a:prstGeom>
          <a:noFill/>
          <a:ln>
            <a:noFill/>
          </a:ln>
        </p:spPr>
      </p:pic>
      <p:pic>
        <p:nvPicPr>
          <p:cNvPr id="324" name="Google Shape;324;p42"/>
          <p:cNvPicPr preferRelativeResize="0"/>
          <p:nvPr/>
        </p:nvPicPr>
        <p:blipFill>
          <a:blip r:embed="rId4">
            <a:alphaModFix/>
          </a:blip>
          <a:stretch>
            <a:fillRect/>
          </a:stretch>
        </p:blipFill>
        <p:spPr>
          <a:xfrm>
            <a:off x="4966650" y="2313200"/>
            <a:ext cx="3867150" cy="2628900"/>
          </a:xfrm>
          <a:prstGeom prst="rect">
            <a:avLst/>
          </a:prstGeom>
          <a:noFill/>
          <a:ln>
            <a:noFill/>
          </a:ln>
        </p:spPr>
      </p:pic>
      <p:pic>
        <p:nvPicPr>
          <p:cNvPr id="325" name="Google Shape;325;p42"/>
          <p:cNvPicPr preferRelativeResize="0"/>
          <p:nvPr/>
        </p:nvPicPr>
        <p:blipFill>
          <a:blip r:embed="rId5">
            <a:alphaModFix/>
          </a:blip>
          <a:stretch>
            <a:fillRect/>
          </a:stretch>
        </p:blipFill>
        <p:spPr>
          <a:xfrm>
            <a:off x="6598425" y="1151500"/>
            <a:ext cx="2107741" cy="1013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Analysis: Models and Results</a:t>
            </a:r>
            <a:endParaRPr/>
          </a:p>
        </p:txBody>
      </p:sp>
      <p:sp>
        <p:nvSpPr>
          <p:cNvPr id="331" name="Google Shape;331;p43"/>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Seventh</a:t>
            </a:r>
            <a:r>
              <a:rPr lang="en"/>
              <a:t> model: VGG with Image Generator and Even Lower Dropout</a:t>
            </a:r>
            <a:endParaRPr/>
          </a:p>
          <a:p>
            <a:pPr indent="0" lvl="0" marL="0" rtl="0" algn="l">
              <a:spcBef>
                <a:spcPts val="1600"/>
              </a:spcBef>
              <a:spcAft>
                <a:spcPts val="1600"/>
              </a:spcAft>
              <a:buNone/>
            </a:pPr>
            <a:r>
              <a:t/>
            </a:r>
            <a:endParaRPr/>
          </a:p>
        </p:txBody>
      </p:sp>
      <p:pic>
        <p:nvPicPr>
          <p:cNvPr id="332" name="Google Shape;332;p43"/>
          <p:cNvPicPr preferRelativeResize="0"/>
          <p:nvPr/>
        </p:nvPicPr>
        <p:blipFill>
          <a:blip r:embed="rId3">
            <a:alphaModFix/>
          </a:blip>
          <a:stretch>
            <a:fillRect/>
          </a:stretch>
        </p:blipFill>
        <p:spPr>
          <a:xfrm>
            <a:off x="1092775" y="2163125"/>
            <a:ext cx="3251425" cy="2896025"/>
          </a:xfrm>
          <a:prstGeom prst="rect">
            <a:avLst/>
          </a:prstGeom>
          <a:noFill/>
          <a:ln>
            <a:noFill/>
          </a:ln>
        </p:spPr>
      </p:pic>
      <p:pic>
        <p:nvPicPr>
          <p:cNvPr id="333" name="Google Shape;333;p43"/>
          <p:cNvPicPr preferRelativeResize="0"/>
          <p:nvPr/>
        </p:nvPicPr>
        <p:blipFill>
          <a:blip r:embed="rId4">
            <a:alphaModFix/>
          </a:blip>
          <a:stretch>
            <a:fillRect/>
          </a:stretch>
        </p:blipFill>
        <p:spPr>
          <a:xfrm>
            <a:off x="6531825" y="1277300"/>
            <a:ext cx="2223355" cy="1013850"/>
          </a:xfrm>
          <a:prstGeom prst="rect">
            <a:avLst/>
          </a:prstGeom>
          <a:noFill/>
          <a:ln>
            <a:noFill/>
          </a:ln>
        </p:spPr>
      </p:pic>
      <p:pic>
        <p:nvPicPr>
          <p:cNvPr id="334" name="Google Shape;334;p43"/>
          <p:cNvPicPr preferRelativeResize="0"/>
          <p:nvPr/>
        </p:nvPicPr>
        <p:blipFill>
          <a:blip r:embed="rId5">
            <a:alphaModFix/>
          </a:blip>
          <a:stretch>
            <a:fillRect/>
          </a:stretch>
        </p:blipFill>
        <p:spPr>
          <a:xfrm>
            <a:off x="4935638" y="2244288"/>
            <a:ext cx="3819525" cy="2733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 Classify these memes!</a:t>
            </a:r>
            <a:endParaRPr/>
          </a:p>
        </p:txBody>
      </p:sp>
      <p:pic>
        <p:nvPicPr>
          <p:cNvPr id="340" name="Google Shape;340;p44"/>
          <p:cNvPicPr preferRelativeResize="0"/>
          <p:nvPr/>
        </p:nvPicPr>
        <p:blipFill>
          <a:blip r:embed="rId3">
            <a:alphaModFix/>
          </a:blip>
          <a:stretch>
            <a:fillRect/>
          </a:stretch>
        </p:blipFill>
        <p:spPr>
          <a:xfrm>
            <a:off x="5733000" y="1854162"/>
            <a:ext cx="1754575" cy="3112976"/>
          </a:xfrm>
          <a:prstGeom prst="rect">
            <a:avLst/>
          </a:prstGeom>
          <a:noFill/>
          <a:ln>
            <a:noFill/>
          </a:ln>
        </p:spPr>
      </p:pic>
      <p:pic>
        <p:nvPicPr>
          <p:cNvPr id="341" name="Google Shape;341;p44"/>
          <p:cNvPicPr preferRelativeResize="0"/>
          <p:nvPr/>
        </p:nvPicPr>
        <p:blipFill>
          <a:blip r:embed="rId4">
            <a:alphaModFix/>
          </a:blip>
          <a:stretch>
            <a:fillRect/>
          </a:stretch>
        </p:blipFill>
        <p:spPr>
          <a:xfrm>
            <a:off x="1248500" y="1918225"/>
            <a:ext cx="2469980" cy="29848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 Classify these memes!</a:t>
            </a:r>
            <a:endParaRPr/>
          </a:p>
        </p:txBody>
      </p:sp>
      <p:pic>
        <p:nvPicPr>
          <p:cNvPr id="347" name="Google Shape;347;p45"/>
          <p:cNvPicPr preferRelativeResize="0"/>
          <p:nvPr/>
        </p:nvPicPr>
        <p:blipFill>
          <a:blip r:embed="rId3">
            <a:alphaModFix/>
          </a:blip>
          <a:stretch>
            <a:fillRect/>
          </a:stretch>
        </p:blipFill>
        <p:spPr>
          <a:xfrm>
            <a:off x="5099375" y="1853850"/>
            <a:ext cx="2809270" cy="2984850"/>
          </a:xfrm>
          <a:prstGeom prst="rect">
            <a:avLst/>
          </a:prstGeom>
          <a:noFill/>
          <a:ln>
            <a:noFill/>
          </a:ln>
        </p:spPr>
      </p:pic>
      <p:pic>
        <p:nvPicPr>
          <p:cNvPr id="348" name="Google Shape;348;p45"/>
          <p:cNvPicPr preferRelativeResize="0"/>
          <p:nvPr/>
        </p:nvPicPr>
        <p:blipFill>
          <a:blip r:embed="rId4">
            <a:alphaModFix/>
          </a:blip>
          <a:stretch>
            <a:fillRect/>
          </a:stretch>
        </p:blipFill>
        <p:spPr>
          <a:xfrm>
            <a:off x="1248525" y="1853850"/>
            <a:ext cx="2465900" cy="2984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 Classify these memes!</a:t>
            </a:r>
            <a:endParaRPr/>
          </a:p>
        </p:txBody>
      </p:sp>
      <p:pic>
        <p:nvPicPr>
          <p:cNvPr id="354" name="Google Shape;354;p46"/>
          <p:cNvPicPr preferRelativeResize="0"/>
          <p:nvPr/>
        </p:nvPicPr>
        <p:blipFill>
          <a:blip r:embed="rId3">
            <a:alphaModFix/>
          </a:blip>
          <a:stretch>
            <a:fillRect/>
          </a:stretch>
        </p:blipFill>
        <p:spPr>
          <a:xfrm>
            <a:off x="729450" y="2026925"/>
            <a:ext cx="2687358" cy="2878350"/>
          </a:xfrm>
          <a:prstGeom prst="rect">
            <a:avLst/>
          </a:prstGeom>
          <a:noFill/>
          <a:ln>
            <a:noFill/>
          </a:ln>
        </p:spPr>
      </p:pic>
      <p:pic>
        <p:nvPicPr>
          <p:cNvPr id="355" name="Google Shape;355;p46"/>
          <p:cNvPicPr preferRelativeResize="0"/>
          <p:nvPr/>
        </p:nvPicPr>
        <p:blipFill>
          <a:blip r:embed="rId4">
            <a:alphaModFix/>
          </a:blip>
          <a:stretch>
            <a:fillRect/>
          </a:stretch>
        </p:blipFill>
        <p:spPr>
          <a:xfrm>
            <a:off x="4701975" y="1920425"/>
            <a:ext cx="3716180" cy="298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Improvements</a:t>
            </a:r>
            <a:endParaRPr/>
          </a:p>
        </p:txBody>
      </p:sp>
      <p:sp>
        <p:nvSpPr>
          <p:cNvPr id="361" name="Google Shape;361;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Gather more data from a larger time frame</a:t>
            </a:r>
            <a:endParaRPr/>
          </a:p>
          <a:p>
            <a:pPr indent="-311150" lvl="0" marL="457200" rtl="0" algn="l">
              <a:spcBef>
                <a:spcPts val="0"/>
              </a:spcBef>
              <a:spcAft>
                <a:spcPts val="0"/>
              </a:spcAft>
              <a:buSzPts val="1300"/>
              <a:buChar char="●"/>
            </a:pPr>
            <a:r>
              <a:rPr lang="en"/>
              <a:t>Implement interface to upload a meme to a trained model and output prediction results</a:t>
            </a:r>
            <a:endParaRPr/>
          </a:p>
          <a:p>
            <a:pPr indent="-311150" lvl="0" marL="457200" rtl="0" algn="l">
              <a:spcBef>
                <a:spcPts val="0"/>
              </a:spcBef>
              <a:spcAft>
                <a:spcPts val="0"/>
              </a:spcAft>
              <a:buSzPts val="1300"/>
              <a:buChar char="●"/>
            </a:pPr>
            <a:r>
              <a:rPr lang="en"/>
              <a:t>Gather memes from different sources, like Twitter or Instagram</a:t>
            </a:r>
            <a:endParaRPr/>
          </a:p>
          <a:p>
            <a:pPr indent="-311150" lvl="0" marL="457200" rtl="0" algn="l">
              <a:spcBef>
                <a:spcPts val="0"/>
              </a:spcBef>
              <a:spcAft>
                <a:spcPts val="0"/>
              </a:spcAft>
              <a:buSzPts val="1300"/>
              <a:buChar char="●"/>
            </a:pPr>
            <a:r>
              <a:rPr lang="en"/>
              <a:t>Formalize findings</a:t>
            </a:r>
            <a:endParaRPr/>
          </a:p>
          <a:p>
            <a:pPr indent="-311150" lvl="0" marL="457200" rtl="0" algn="l">
              <a:spcBef>
                <a:spcPts val="0"/>
              </a:spcBef>
              <a:spcAft>
                <a:spcPts val="0"/>
              </a:spcAft>
              <a:buSzPts val="1300"/>
              <a:buChar char="●"/>
            </a:pPr>
            <a:r>
              <a:rPr lang="en"/>
              <a:t>Include image findings in sentiment analysis </a:t>
            </a:r>
            <a:endParaRPr/>
          </a:p>
          <a:p>
            <a:pPr indent="-311150" lvl="0" marL="457200" rtl="0" algn="l">
              <a:spcBef>
                <a:spcPts val="0"/>
              </a:spcBef>
              <a:spcAft>
                <a:spcPts val="0"/>
              </a:spcAft>
              <a:buSzPts val="1300"/>
              <a:buChar char="●"/>
            </a:pPr>
            <a:r>
              <a:rPr lang="en"/>
              <a:t>Use Natural Language Processing to determine broader topics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a:t>
            </a:r>
            <a:endParaRPr/>
          </a:p>
        </p:txBody>
      </p:sp>
      <p:sp>
        <p:nvSpPr>
          <p:cNvPr id="367" name="Google Shape;36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Popular memes are funny. What do our results say about internet humor in general?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Scraping: Praw </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Praw = Python Reddit API Wrapper</a:t>
            </a:r>
            <a:endParaRPr/>
          </a:p>
          <a:p>
            <a:pPr indent="-298450" lvl="1" marL="914400" rtl="0" algn="l">
              <a:spcBef>
                <a:spcPts val="0"/>
              </a:spcBef>
              <a:spcAft>
                <a:spcPts val="0"/>
              </a:spcAft>
              <a:buSzPts val="1100"/>
              <a:buChar char="○"/>
            </a:pPr>
            <a:r>
              <a:rPr lang="en" u="sng">
                <a:solidFill>
                  <a:schemeClr val="hlink"/>
                </a:solidFill>
                <a:latin typeface="Arial"/>
                <a:ea typeface="Arial"/>
                <a:cs typeface="Arial"/>
                <a:sym typeface="Arial"/>
                <a:hlinkClick r:id="rId3"/>
              </a:rPr>
              <a:t>https://praw.readthedocs.io/en/latest/</a:t>
            </a:r>
            <a:endParaRPr/>
          </a:p>
          <a:p>
            <a:pPr indent="-311150" lvl="0" marL="457200" rtl="0" algn="l">
              <a:spcBef>
                <a:spcPts val="0"/>
              </a:spcBef>
              <a:spcAft>
                <a:spcPts val="0"/>
              </a:spcAft>
              <a:buSzPts val="1300"/>
              <a:buChar char="●"/>
            </a:pPr>
            <a:r>
              <a:rPr lang="en"/>
              <a:t>The Reddit instance</a:t>
            </a:r>
            <a:endParaRPr/>
          </a:p>
        </p:txBody>
      </p:sp>
      <p:pic>
        <p:nvPicPr>
          <p:cNvPr id="106" name="Google Shape;106;p16"/>
          <p:cNvPicPr preferRelativeResize="0"/>
          <p:nvPr/>
        </p:nvPicPr>
        <p:blipFill>
          <a:blip r:embed="rId4">
            <a:alphaModFix/>
          </a:blip>
          <a:stretch>
            <a:fillRect/>
          </a:stretch>
        </p:blipFill>
        <p:spPr>
          <a:xfrm>
            <a:off x="729450" y="3223700"/>
            <a:ext cx="5500725" cy="794900"/>
          </a:xfrm>
          <a:prstGeom prst="rect">
            <a:avLst/>
          </a:prstGeom>
          <a:noFill/>
          <a:ln>
            <a:noFill/>
          </a:ln>
        </p:spPr>
      </p:pic>
      <p:pic>
        <p:nvPicPr>
          <p:cNvPr id="107" name="Google Shape;107;p16"/>
          <p:cNvPicPr preferRelativeResize="0"/>
          <p:nvPr/>
        </p:nvPicPr>
        <p:blipFill>
          <a:blip r:embed="rId5">
            <a:alphaModFix/>
          </a:blip>
          <a:stretch>
            <a:fillRect/>
          </a:stretch>
        </p:blipFill>
        <p:spPr>
          <a:xfrm>
            <a:off x="6590525" y="1724375"/>
            <a:ext cx="1827625" cy="3088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idx="1" type="body"/>
          </p:nvPr>
        </p:nvSpPr>
        <p:spPr>
          <a:xfrm>
            <a:off x="727650" y="1324725"/>
            <a:ext cx="7688700" cy="30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en"/>
              <a:t>A class for Subreddits</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A class for Submissions</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Problems with Praw</a:t>
            </a:r>
            <a:endParaRPr/>
          </a:p>
        </p:txBody>
      </p:sp>
      <p:pic>
        <p:nvPicPr>
          <p:cNvPr id="113" name="Google Shape;113;p17"/>
          <p:cNvPicPr preferRelativeResize="0"/>
          <p:nvPr/>
        </p:nvPicPr>
        <p:blipFill>
          <a:blip r:embed="rId3">
            <a:alphaModFix/>
          </a:blip>
          <a:stretch>
            <a:fillRect/>
          </a:stretch>
        </p:blipFill>
        <p:spPr>
          <a:xfrm>
            <a:off x="729450" y="1324725"/>
            <a:ext cx="3886200" cy="400050"/>
          </a:xfrm>
          <a:prstGeom prst="rect">
            <a:avLst/>
          </a:prstGeom>
          <a:noFill/>
          <a:ln>
            <a:noFill/>
          </a:ln>
        </p:spPr>
      </p:pic>
      <p:pic>
        <p:nvPicPr>
          <p:cNvPr id="114" name="Google Shape;114;p17"/>
          <p:cNvPicPr preferRelativeResize="0"/>
          <p:nvPr/>
        </p:nvPicPr>
        <p:blipFill>
          <a:blip r:embed="rId4">
            <a:alphaModFix/>
          </a:blip>
          <a:stretch>
            <a:fillRect/>
          </a:stretch>
        </p:blipFill>
        <p:spPr>
          <a:xfrm>
            <a:off x="5307824" y="669187"/>
            <a:ext cx="2778400" cy="4326376"/>
          </a:xfrm>
          <a:prstGeom prst="rect">
            <a:avLst/>
          </a:prstGeom>
          <a:noFill/>
          <a:ln>
            <a:noFill/>
          </a:ln>
        </p:spPr>
      </p:pic>
      <p:pic>
        <p:nvPicPr>
          <p:cNvPr id="115" name="Google Shape;115;p17"/>
          <p:cNvPicPr preferRelativeResize="0"/>
          <p:nvPr/>
        </p:nvPicPr>
        <p:blipFill>
          <a:blip r:embed="rId5">
            <a:alphaModFix/>
          </a:blip>
          <a:stretch>
            <a:fillRect/>
          </a:stretch>
        </p:blipFill>
        <p:spPr>
          <a:xfrm>
            <a:off x="729450" y="2372625"/>
            <a:ext cx="4578375" cy="2301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Scraping: Pushshift</a:t>
            </a:r>
            <a:endParaRPr/>
          </a:p>
        </p:txBody>
      </p:sp>
      <p:sp>
        <p:nvSpPr>
          <p:cNvPr id="121" name="Google Shape;121;p18"/>
          <p:cNvSpPr txBox="1"/>
          <p:nvPr>
            <p:ph idx="1" type="body"/>
          </p:nvPr>
        </p:nvSpPr>
        <p:spPr>
          <a:xfrm>
            <a:off x="729450" y="2078875"/>
            <a:ext cx="3577800" cy="22611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Char char="●"/>
            </a:pPr>
            <a:r>
              <a:rPr lang="en"/>
              <a:t>A</a:t>
            </a:r>
            <a:r>
              <a:rPr lang="en"/>
              <a:t>nalyze large quantities of Reddit data</a:t>
            </a:r>
            <a:endParaRPr/>
          </a:p>
          <a:p>
            <a:pPr indent="-311150" lvl="0" marL="457200" marR="0" rtl="0" algn="l">
              <a:lnSpc>
                <a:spcPct val="115000"/>
              </a:lnSpc>
              <a:spcBef>
                <a:spcPts val="0"/>
              </a:spcBef>
              <a:spcAft>
                <a:spcPts val="0"/>
              </a:spcAft>
              <a:buSzPts val="1300"/>
              <a:buChar char="●"/>
            </a:pPr>
            <a:r>
              <a:rPr lang="en"/>
              <a:t>Grab data for a specific date range in the past</a:t>
            </a:r>
            <a:endParaRPr/>
          </a:p>
          <a:p>
            <a:pPr indent="0" lvl="0" marL="0" marR="0" rtl="0" algn="l">
              <a:lnSpc>
                <a:spcPct val="115000"/>
              </a:lnSpc>
              <a:spcBef>
                <a:spcPts val="1600"/>
              </a:spcBef>
              <a:spcAft>
                <a:spcPts val="0"/>
              </a:spcAft>
              <a:buNone/>
            </a:pPr>
            <a:r>
              <a:rPr lang="en" u="sng">
                <a:solidFill>
                  <a:schemeClr val="hlink"/>
                </a:solidFill>
                <a:hlinkClick r:id="rId3"/>
              </a:rPr>
              <a:t>https://api.pushshift.io/reddit/search/submission/?q=screenshot&amp;after=1514764800&amp;before=1517443200&amp;subreddit=PS4</a:t>
            </a:r>
            <a:endParaRPr/>
          </a:p>
          <a:p>
            <a:pPr indent="-311150" lvl="0" marL="457200" marR="0" rtl="0" algn="l">
              <a:lnSpc>
                <a:spcPct val="115000"/>
              </a:lnSpc>
              <a:spcBef>
                <a:spcPts val="1600"/>
              </a:spcBef>
              <a:spcAft>
                <a:spcPts val="0"/>
              </a:spcAft>
              <a:buSzPts val="1300"/>
              <a:buChar char="●"/>
            </a:pPr>
            <a:r>
              <a:rPr lang="en"/>
              <a:t>Problems with Pushshift</a:t>
            </a:r>
            <a:endParaRPr/>
          </a:p>
          <a:p>
            <a:pPr indent="0" lvl="0" marL="0" marR="0" rtl="0" algn="l">
              <a:lnSpc>
                <a:spcPct val="115000"/>
              </a:lnSpc>
              <a:spcBef>
                <a:spcPts val="1600"/>
              </a:spcBef>
              <a:spcAft>
                <a:spcPts val="1600"/>
              </a:spcAft>
              <a:buNone/>
            </a:pPr>
            <a:r>
              <a:t/>
            </a:r>
            <a:endParaRPr/>
          </a:p>
        </p:txBody>
      </p:sp>
      <p:pic>
        <p:nvPicPr>
          <p:cNvPr id="122" name="Google Shape;122;p18"/>
          <p:cNvPicPr preferRelativeResize="0"/>
          <p:nvPr/>
        </p:nvPicPr>
        <p:blipFill>
          <a:blip r:embed="rId4">
            <a:alphaModFix/>
          </a:blip>
          <a:stretch>
            <a:fillRect/>
          </a:stretch>
        </p:blipFill>
        <p:spPr>
          <a:xfrm>
            <a:off x="4342600" y="1853838"/>
            <a:ext cx="4707624" cy="2796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Scraping: Psaw</a:t>
            </a:r>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Python Pushshift.io API Wrapper</a:t>
            </a:r>
            <a:endParaRPr/>
          </a:p>
          <a:p>
            <a:pPr indent="-311150" lvl="0" marL="457200" rtl="0" algn="l">
              <a:spcBef>
                <a:spcPts val="0"/>
              </a:spcBef>
              <a:spcAft>
                <a:spcPts val="0"/>
              </a:spcAft>
              <a:buSzPts val="1300"/>
              <a:buChar char="●"/>
            </a:pPr>
            <a:r>
              <a:rPr lang="en"/>
              <a:t>Use Pushshift search to fetch IDs</a:t>
            </a:r>
            <a:endParaRPr/>
          </a:p>
          <a:p>
            <a:pPr indent="-311150" lvl="0" marL="457200" rtl="0" algn="l">
              <a:spcBef>
                <a:spcPts val="0"/>
              </a:spcBef>
              <a:spcAft>
                <a:spcPts val="0"/>
              </a:spcAft>
              <a:buSzPts val="1300"/>
              <a:buChar char="●"/>
            </a:pPr>
            <a:r>
              <a:rPr lang="en"/>
              <a:t>Use Praw to fetch objects</a:t>
            </a:r>
            <a:endParaRPr/>
          </a:p>
        </p:txBody>
      </p:sp>
      <p:pic>
        <p:nvPicPr>
          <p:cNvPr id="129" name="Google Shape;129;p19"/>
          <p:cNvPicPr preferRelativeResize="0"/>
          <p:nvPr/>
        </p:nvPicPr>
        <p:blipFill>
          <a:blip r:embed="rId3">
            <a:alphaModFix/>
          </a:blip>
          <a:stretch>
            <a:fillRect/>
          </a:stretch>
        </p:blipFill>
        <p:spPr>
          <a:xfrm>
            <a:off x="4807450" y="1770963"/>
            <a:ext cx="3545375" cy="160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135" name="Google Shape;135;p20"/>
          <p:cNvSpPr txBox="1"/>
          <p:nvPr>
            <p:ph idx="1" type="body"/>
          </p:nvPr>
        </p:nvSpPr>
        <p:spPr>
          <a:xfrm>
            <a:off x="729450" y="1853850"/>
            <a:ext cx="7116000" cy="843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Get the data ready for analysis</a:t>
            </a:r>
            <a:endParaRPr/>
          </a:p>
          <a:p>
            <a:pPr indent="-311150" lvl="0" marL="457200" rtl="0" algn="l">
              <a:spcBef>
                <a:spcPts val="0"/>
              </a:spcBef>
              <a:spcAft>
                <a:spcPts val="0"/>
              </a:spcAft>
              <a:buSzPts val="1300"/>
              <a:buChar char="●"/>
            </a:pPr>
            <a:r>
              <a:rPr lang="en"/>
              <a:t>Make data easily </a:t>
            </a:r>
            <a:r>
              <a:rPr lang="en"/>
              <a:t>reusable</a:t>
            </a:r>
            <a:endParaRPr/>
          </a:p>
          <a:p>
            <a:pPr indent="-311150" lvl="0" marL="457200" rtl="0" algn="l">
              <a:spcBef>
                <a:spcPts val="0"/>
              </a:spcBef>
              <a:spcAft>
                <a:spcPts val="0"/>
              </a:spcAft>
              <a:buSzPts val="1300"/>
              <a:buChar char="●"/>
            </a:pPr>
            <a:r>
              <a:rPr lang="en"/>
              <a:t>Finding which features were not meaningful</a:t>
            </a:r>
            <a:endParaRPr/>
          </a:p>
          <a:p>
            <a:pPr indent="-311150" lvl="0" marL="457200" rtl="0" algn="l">
              <a:spcBef>
                <a:spcPts val="0"/>
              </a:spcBef>
              <a:spcAft>
                <a:spcPts val="0"/>
              </a:spcAft>
              <a:buSzPts val="1300"/>
              <a:buChar char="●"/>
            </a:pPr>
            <a:r>
              <a:rPr lang="en"/>
              <a:t>Understanding what we can or cannot do with it</a:t>
            </a:r>
            <a:endParaRPr/>
          </a:p>
          <a:p>
            <a:pPr indent="0" lvl="0" marL="457200" rtl="0" algn="l">
              <a:spcBef>
                <a:spcPts val="1600"/>
              </a:spcBef>
              <a:spcAft>
                <a:spcPts val="1600"/>
              </a:spcAft>
              <a:buNone/>
            </a:pPr>
            <a:r>
              <a:t/>
            </a:r>
            <a:endParaRPr/>
          </a:p>
        </p:txBody>
      </p:sp>
      <p:pic>
        <p:nvPicPr>
          <p:cNvPr id="136" name="Google Shape;136;p20"/>
          <p:cNvPicPr preferRelativeResize="0"/>
          <p:nvPr/>
        </p:nvPicPr>
        <p:blipFill>
          <a:blip r:embed="rId3">
            <a:alphaModFix/>
          </a:blip>
          <a:stretch>
            <a:fillRect/>
          </a:stretch>
        </p:blipFill>
        <p:spPr>
          <a:xfrm>
            <a:off x="3402300" y="2997475"/>
            <a:ext cx="2369752" cy="1614100"/>
          </a:xfrm>
          <a:prstGeom prst="rect">
            <a:avLst/>
          </a:prstGeom>
          <a:noFill/>
          <a:ln>
            <a:noFill/>
          </a:ln>
        </p:spPr>
      </p:pic>
      <p:pic>
        <p:nvPicPr>
          <p:cNvPr id="137" name="Google Shape;137;p20"/>
          <p:cNvPicPr preferRelativeResize="0"/>
          <p:nvPr/>
        </p:nvPicPr>
        <p:blipFill>
          <a:blip r:embed="rId4">
            <a:alphaModFix/>
          </a:blip>
          <a:stretch>
            <a:fillRect/>
          </a:stretch>
        </p:blipFill>
        <p:spPr>
          <a:xfrm>
            <a:off x="343500" y="2929349"/>
            <a:ext cx="2638105" cy="1750350"/>
          </a:xfrm>
          <a:prstGeom prst="rect">
            <a:avLst/>
          </a:prstGeom>
          <a:noFill/>
          <a:ln>
            <a:noFill/>
          </a:ln>
        </p:spPr>
      </p:pic>
      <p:pic>
        <p:nvPicPr>
          <p:cNvPr id="138" name="Google Shape;138;p20"/>
          <p:cNvPicPr preferRelativeResize="0"/>
          <p:nvPr/>
        </p:nvPicPr>
        <p:blipFill>
          <a:blip r:embed="rId5">
            <a:alphaModFix/>
          </a:blip>
          <a:stretch>
            <a:fillRect/>
          </a:stretch>
        </p:blipFill>
        <p:spPr>
          <a:xfrm>
            <a:off x="6091250" y="2890074"/>
            <a:ext cx="2638100" cy="18289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Analysis: OCR</a:t>
            </a:r>
            <a:endParaRPr/>
          </a:p>
        </p:txBody>
      </p:sp>
      <p:sp>
        <p:nvSpPr>
          <p:cNvPr id="144" name="Google Shape;144;p21"/>
          <p:cNvSpPr txBox="1"/>
          <p:nvPr>
            <p:ph idx="1" type="body"/>
          </p:nvPr>
        </p:nvSpPr>
        <p:spPr>
          <a:xfrm>
            <a:off x="729450" y="2459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sz="1400">
                <a:latin typeface="Calibri"/>
                <a:ea typeface="Calibri"/>
                <a:cs typeface="Calibri"/>
                <a:sym typeface="Calibri"/>
              </a:rPr>
              <a:t>OCR stands for Optical Character Recognition</a:t>
            </a:r>
            <a:endParaRPr sz="14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1400">
                <a:latin typeface="Calibri"/>
                <a:ea typeface="Calibri"/>
                <a:cs typeface="Calibri"/>
                <a:sym typeface="Calibri"/>
              </a:rPr>
              <a:t>We used a OCR API in order to extract the text contained within the meme images, as meme text plays a big role in the subject and comedy of a meme</a:t>
            </a:r>
            <a:endParaRPr sz="14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1400">
                <a:latin typeface="Calibri"/>
                <a:ea typeface="Calibri"/>
                <a:cs typeface="Calibri"/>
                <a:sym typeface="Calibri"/>
              </a:rPr>
              <a:t>Our scraped data contained a column of image links which were passed to the API service</a:t>
            </a:r>
            <a:endParaRPr sz="14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1400">
                <a:latin typeface="Calibri"/>
                <a:ea typeface="Calibri"/>
                <a:cs typeface="Calibri"/>
                <a:sym typeface="Calibri"/>
              </a:rPr>
              <a:t>It returned a JSON with the detected text and we cleaned this so that just a string remained</a:t>
            </a:r>
            <a:endParaRPr sz="14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1400">
                <a:latin typeface="Calibri"/>
                <a:ea typeface="Calibri"/>
                <a:cs typeface="Calibri"/>
                <a:sym typeface="Calibri"/>
              </a:rPr>
              <a:t>Most of the OCR was quite successful, with occasional misinterpretations or failure to comprehend </a:t>
            </a:r>
            <a:endParaRPr sz="14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1400">
                <a:latin typeface="Calibri"/>
                <a:ea typeface="Calibri"/>
                <a:cs typeface="Calibri"/>
                <a:sym typeface="Calibri"/>
              </a:rPr>
              <a:t>Output from the above meme: </a:t>
            </a:r>
            <a:r>
              <a:rPr i="1" lang="en" sz="1400">
                <a:latin typeface="Calibri"/>
                <a:ea typeface="Calibri"/>
                <a:cs typeface="Calibri"/>
                <a:sym typeface="Calibri"/>
              </a:rPr>
              <a:t>Austria: bans all gatherings of more than five people amidst coronavirus concerns Parents with 4 children:</a:t>
            </a:r>
            <a:endParaRPr i="1" sz="1400">
              <a:latin typeface="Calibri"/>
              <a:ea typeface="Calibri"/>
              <a:cs typeface="Calibri"/>
              <a:sym typeface="Calibri"/>
            </a:endParaRPr>
          </a:p>
          <a:p>
            <a:pPr indent="0" lvl="0" marL="0" rtl="0" algn="l">
              <a:spcBef>
                <a:spcPts val="1600"/>
              </a:spcBef>
              <a:spcAft>
                <a:spcPts val="1600"/>
              </a:spcAft>
              <a:buNone/>
            </a:pPr>
            <a:r>
              <a:t/>
            </a:r>
            <a:endParaRPr sz="1400">
              <a:latin typeface="Calibri"/>
              <a:ea typeface="Calibri"/>
              <a:cs typeface="Calibri"/>
              <a:sym typeface="Calibri"/>
            </a:endParaRPr>
          </a:p>
        </p:txBody>
      </p:sp>
      <p:pic>
        <p:nvPicPr>
          <p:cNvPr id="145" name="Google Shape;145;p21"/>
          <p:cNvPicPr preferRelativeResize="0"/>
          <p:nvPr/>
        </p:nvPicPr>
        <p:blipFill>
          <a:blip r:embed="rId3">
            <a:alphaModFix/>
          </a:blip>
          <a:stretch>
            <a:fillRect/>
          </a:stretch>
        </p:blipFill>
        <p:spPr>
          <a:xfrm>
            <a:off x="5287900" y="702975"/>
            <a:ext cx="2313050" cy="207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